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3" r:id="rId2"/>
    <p:sldId id="286" r:id="rId3"/>
    <p:sldId id="258" r:id="rId4"/>
    <p:sldId id="284" r:id="rId5"/>
    <p:sldId id="322" r:id="rId6"/>
    <p:sldId id="324" r:id="rId7"/>
    <p:sldId id="312" r:id="rId8"/>
    <p:sldId id="262" r:id="rId9"/>
    <p:sldId id="263" r:id="rId10"/>
    <p:sldId id="310" r:id="rId11"/>
    <p:sldId id="272" r:id="rId12"/>
    <p:sldId id="273" r:id="rId13"/>
    <p:sldId id="288" r:id="rId14"/>
    <p:sldId id="308" r:id="rId15"/>
    <p:sldId id="303" r:id="rId16"/>
    <p:sldId id="313" r:id="rId17"/>
    <p:sldId id="314" r:id="rId18"/>
    <p:sldId id="321" r:id="rId19"/>
    <p:sldId id="315" r:id="rId20"/>
    <p:sldId id="316" r:id="rId21"/>
    <p:sldId id="268" r:id="rId22"/>
    <p:sldId id="281" r:id="rId23"/>
    <p:sldId id="319" r:id="rId24"/>
    <p:sldId id="289" r:id="rId25"/>
    <p:sldId id="290" r:id="rId26"/>
    <p:sldId id="283" r:id="rId2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301" y="-4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7952" y="4523219"/>
            <a:ext cx="2180844" cy="37936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302252" y="4637531"/>
            <a:ext cx="1906905" cy="105410"/>
          </a:xfrm>
          <a:custGeom>
            <a:avLst/>
            <a:gdLst/>
            <a:ahLst/>
            <a:cxnLst/>
            <a:rect l="l" t="t" r="r" b="b"/>
            <a:pathLst>
              <a:path w="1906904" h="105410">
                <a:moveTo>
                  <a:pt x="1853946" y="0"/>
                </a:moveTo>
                <a:lnTo>
                  <a:pt x="52577" y="0"/>
                </a:lnTo>
                <a:lnTo>
                  <a:pt x="32093" y="4125"/>
                </a:lnTo>
                <a:lnTo>
                  <a:pt x="15382" y="15382"/>
                </a:lnTo>
                <a:lnTo>
                  <a:pt x="4125" y="32093"/>
                </a:lnTo>
                <a:lnTo>
                  <a:pt x="0" y="52578"/>
                </a:lnTo>
                <a:lnTo>
                  <a:pt x="4125" y="73062"/>
                </a:lnTo>
                <a:lnTo>
                  <a:pt x="15382" y="89773"/>
                </a:lnTo>
                <a:lnTo>
                  <a:pt x="32093" y="101030"/>
                </a:lnTo>
                <a:lnTo>
                  <a:pt x="52577" y="105156"/>
                </a:lnTo>
                <a:lnTo>
                  <a:pt x="1853946" y="105156"/>
                </a:lnTo>
                <a:lnTo>
                  <a:pt x="1874430" y="101030"/>
                </a:lnTo>
                <a:lnTo>
                  <a:pt x="1891141" y="89773"/>
                </a:lnTo>
                <a:lnTo>
                  <a:pt x="1902398" y="73062"/>
                </a:lnTo>
                <a:lnTo>
                  <a:pt x="1906524" y="52578"/>
                </a:lnTo>
                <a:lnTo>
                  <a:pt x="1902398" y="32093"/>
                </a:lnTo>
                <a:lnTo>
                  <a:pt x="1891141" y="15382"/>
                </a:lnTo>
                <a:lnTo>
                  <a:pt x="1874430" y="4125"/>
                </a:lnTo>
                <a:lnTo>
                  <a:pt x="185394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52086" y="1593037"/>
            <a:ext cx="3687826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All</a:t>
            </a:r>
            <a:r>
              <a:rPr spc="5" dirty="0"/>
              <a:t> </a:t>
            </a:r>
            <a:r>
              <a:rPr spc="-5" dirty="0"/>
              <a:t>rights</a:t>
            </a:r>
            <a:r>
              <a:rPr spc="15" dirty="0"/>
              <a:t> </a:t>
            </a:r>
            <a:r>
              <a:rPr spc="-10" dirty="0"/>
              <a:t>reserved</a:t>
            </a:r>
            <a:r>
              <a:rPr spc="-5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spc="-5" dirty="0"/>
              <a:t>JCM,</a:t>
            </a:r>
            <a:r>
              <a:rPr spc="-10" dirty="0"/>
              <a:t> </a:t>
            </a:r>
            <a:r>
              <a:rPr spc="-5" dirty="0"/>
              <a:t>also</a:t>
            </a:r>
            <a:r>
              <a:rPr spc="10" dirty="0"/>
              <a:t> </a:t>
            </a:r>
            <a:r>
              <a:rPr spc="-10" dirty="0"/>
              <a:t>regarding</a:t>
            </a:r>
            <a:r>
              <a:rPr dirty="0"/>
              <a:t> </a:t>
            </a:r>
            <a:r>
              <a:rPr spc="-10" dirty="0"/>
              <a:t>any</a:t>
            </a:r>
            <a:r>
              <a:rPr spc="5" dirty="0"/>
              <a:t> </a:t>
            </a:r>
            <a:r>
              <a:rPr dirty="0"/>
              <a:t>disposal,</a:t>
            </a:r>
            <a:r>
              <a:rPr spc="-10" dirty="0"/>
              <a:t> </a:t>
            </a:r>
            <a:r>
              <a:rPr spc="-5" dirty="0"/>
              <a:t>exploitation,</a:t>
            </a:r>
            <a:r>
              <a:rPr spc="-10" dirty="0"/>
              <a:t> </a:t>
            </a:r>
            <a:r>
              <a:rPr spc="-5" dirty="0"/>
              <a:t>distribution,</a:t>
            </a:r>
            <a:r>
              <a:rPr spc="5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spc="-10" dirty="0"/>
              <a:t>well</a:t>
            </a:r>
            <a:r>
              <a:rPr spc="10" dirty="0"/>
              <a:t> </a:t>
            </a:r>
            <a:r>
              <a:rPr dirty="0"/>
              <a:t>as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event</a:t>
            </a:r>
            <a:r>
              <a:rPr spc="1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applications </a:t>
            </a:r>
            <a:r>
              <a:rPr spc="-10" dirty="0"/>
              <a:t>for</a:t>
            </a:r>
            <a:r>
              <a:rPr dirty="0"/>
              <a:t> </a:t>
            </a:r>
            <a:r>
              <a:rPr spc="-10" dirty="0"/>
              <a:t>property</a:t>
            </a:r>
            <a:r>
              <a:rPr spc="20" dirty="0"/>
              <a:t> </a:t>
            </a:r>
            <a:r>
              <a:rPr spc="-5" dirty="0"/>
              <a:t>rights.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286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b="0" spc="75" dirty="0">
                <a:latin typeface="Gill Sans MT"/>
                <a:cs typeface="Gill Sans MT"/>
              </a:rPr>
              <a:t>‹#›</a:t>
            </a:fld>
            <a:endParaRPr b="0" spc="75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All</a:t>
            </a:r>
            <a:r>
              <a:rPr spc="5" dirty="0"/>
              <a:t> </a:t>
            </a:r>
            <a:r>
              <a:rPr spc="-5" dirty="0"/>
              <a:t>rights</a:t>
            </a:r>
            <a:r>
              <a:rPr spc="15" dirty="0"/>
              <a:t> </a:t>
            </a:r>
            <a:r>
              <a:rPr spc="-10" dirty="0"/>
              <a:t>reserved</a:t>
            </a:r>
            <a:r>
              <a:rPr spc="-5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spc="-5" dirty="0"/>
              <a:t>JCM,</a:t>
            </a:r>
            <a:r>
              <a:rPr spc="-10" dirty="0"/>
              <a:t> </a:t>
            </a:r>
            <a:r>
              <a:rPr spc="-5" dirty="0"/>
              <a:t>also</a:t>
            </a:r>
            <a:r>
              <a:rPr spc="10" dirty="0"/>
              <a:t> </a:t>
            </a:r>
            <a:r>
              <a:rPr spc="-10" dirty="0"/>
              <a:t>regarding</a:t>
            </a:r>
            <a:r>
              <a:rPr dirty="0"/>
              <a:t> </a:t>
            </a:r>
            <a:r>
              <a:rPr spc="-10" dirty="0"/>
              <a:t>any</a:t>
            </a:r>
            <a:r>
              <a:rPr spc="5" dirty="0"/>
              <a:t> </a:t>
            </a:r>
            <a:r>
              <a:rPr dirty="0"/>
              <a:t>disposal,</a:t>
            </a:r>
            <a:r>
              <a:rPr spc="-10" dirty="0"/>
              <a:t> </a:t>
            </a:r>
            <a:r>
              <a:rPr spc="-5" dirty="0"/>
              <a:t>exploitation,</a:t>
            </a:r>
            <a:r>
              <a:rPr spc="-10" dirty="0"/>
              <a:t> </a:t>
            </a:r>
            <a:r>
              <a:rPr spc="-5" dirty="0"/>
              <a:t>distribution,</a:t>
            </a:r>
            <a:r>
              <a:rPr spc="5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spc="-10" dirty="0"/>
              <a:t>well</a:t>
            </a:r>
            <a:r>
              <a:rPr spc="10" dirty="0"/>
              <a:t> </a:t>
            </a:r>
            <a:r>
              <a:rPr dirty="0"/>
              <a:t>as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event</a:t>
            </a:r>
            <a:r>
              <a:rPr spc="1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applications </a:t>
            </a:r>
            <a:r>
              <a:rPr spc="-10" dirty="0"/>
              <a:t>for</a:t>
            </a:r>
            <a:r>
              <a:rPr dirty="0"/>
              <a:t> </a:t>
            </a:r>
            <a:r>
              <a:rPr spc="-10" dirty="0"/>
              <a:t>property</a:t>
            </a:r>
            <a:r>
              <a:rPr spc="20" dirty="0"/>
              <a:t> </a:t>
            </a:r>
            <a:r>
              <a:rPr spc="-5" dirty="0"/>
              <a:t>rights.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286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b="0" spc="75" dirty="0">
                <a:latin typeface="Gill Sans MT"/>
                <a:cs typeface="Gill Sans MT"/>
              </a:rPr>
              <a:t>‹#›</a:t>
            </a:fld>
            <a:endParaRPr b="0" spc="75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All</a:t>
            </a:r>
            <a:r>
              <a:rPr spc="5" dirty="0"/>
              <a:t> </a:t>
            </a:r>
            <a:r>
              <a:rPr spc="-5" dirty="0"/>
              <a:t>rights</a:t>
            </a:r>
            <a:r>
              <a:rPr spc="15" dirty="0"/>
              <a:t> </a:t>
            </a:r>
            <a:r>
              <a:rPr spc="-10" dirty="0"/>
              <a:t>reserved</a:t>
            </a:r>
            <a:r>
              <a:rPr spc="-5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spc="-5" dirty="0"/>
              <a:t>JCM,</a:t>
            </a:r>
            <a:r>
              <a:rPr spc="-10" dirty="0"/>
              <a:t> </a:t>
            </a:r>
            <a:r>
              <a:rPr spc="-5" dirty="0"/>
              <a:t>also</a:t>
            </a:r>
            <a:r>
              <a:rPr spc="10" dirty="0"/>
              <a:t> </a:t>
            </a:r>
            <a:r>
              <a:rPr spc="-10" dirty="0"/>
              <a:t>regarding</a:t>
            </a:r>
            <a:r>
              <a:rPr dirty="0"/>
              <a:t> </a:t>
            </a:r>
            <a:r>
              <a:rPr spc="-10" dirty="0"/>
              <a:t>any</a:t>
            </a:r>
            <a:r>
              <a:rPr spc="5" dirty="0"/>
              <a:t> </a:t>
            </a:r>
            <a:r>
              <a:rPr dirty="0"/>
              <a:t>disposal,</a:t>
            </a:r>
            <a:r>
              <a:rPr spc="-10" dirty="0"/>
              <a:t> </a:t>
            </a:r>
            <a:r>
              <a:rPr spc="-5" dirty="0"/>
              <a:t>exploitation,</a:t>
            </a:r>
            <a:r>
              <a:rPr spc="-10" dirty="0"/>
              <a:t> </a:t>
            </a:r>
            <a:r>
              <a:rPr spc="-5" dirty="0"/>
              <a:t>distribution,</a:t>
            </a:r>
            <a:r>
              <a:rPr spc="5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spc="-10" dirty="0"/>
              <a:t>well</a:t>
            </a:r>
            <a:r>
              <a:rPr spc="10" dirty="0"/>
              <a:t> </a:t>
            </a:r>
            <a:r>
              <a:rPr dirty="0"/>
              <a:t>as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event</a:t>
            </a:r>
            <a:r>
              <a:rPr spc="1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applications </a:t>
            </a:r>
            <a:r>
              <a:rPr spc="-10" dirty="0"/>
              <a:t>for</a:t>
            </a:r>
            <a:r>
              <a:rPr dirty="0"/>
              <a:t> </a:t>
            </a:r>
            <a:r>
              <a:rPr spc="-10" dirty="0"/>
              <a:t>property</a:t>
            </a:r>
            <a:r>
              <a:rPr spc="20" dirty="0"/>
              <a:t> </a:t>
            </a:r>
            <a:r>
              <a:rPr spc="-5" dirty="0"/>
              <a:t>rights.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286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b="0" spc="75" dirty="0">
                <a:latin typeface="Gill Sans MT"/>
                <a:cs typeface="Gill Sans MT"/>
              </a:rPr>
              <a:t>‹#›</a:t>
            </a:fld>
            <a:endParaRPr b="0" spc="75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" y="833905"/>
            <a:ext cx="12178283" cy="3934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172212"/>
            <a:ext cx="784098" cy="78409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31292" y="35661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90">
                <a:moveTo>
                  <a:pt x="144017" y="0"/>
                </a:moveTo>
                <a:lnTo>
                  <a:pt x="0" y="0"/>
                </a:lnTo>
                <a:lnTo>
                  <a:pt x="144017" y="144018"/>
                </a:lnTo>
                <a:lnTo>
                  <a:pt x="0" y="288036"/>
                </a:lnTo>
                <a:lnTo>
                  <a:pt x="144017" y="288036"/>
                </a:lnTo>
                <a:lnTo>
                  <a:pt x="288036" y="144018"/>
                </a:lnTo>
                <a:lnTo>
                  <a:pt x="14401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All</a:t>
            </a:r>
            <a:r>
              <a:rPr spc="5" dirty="0"/>
              <a:t> </a:t>
            </a:r>
            <a:r>
              <a:rPr spc="-5" dirty="0"/>
              <a:t>rights</a:t>
            </a:r>
            <a:r>
              <a:rPr spc="15" dirty="0"/>
              <a:t> </a:t>
            </a:r>
            <a:r>
              <a:rPr spc="-10" dirty="0"/>
              <a:t>reserved</a:t>
            </a:r>
            <a:r>
              <a:rPr spc="-5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spc="-5" dirty="0"/>
              <a:t>JCM,</a:t>
            </a:r>
            <a:r>
              <a:rPr spc="-10" dirty="0"/>
              <a:t> </a:t>
            </a:r>
            <a:r>
              <a:rPr spc="-5" dirty="0"/>
              <a:t>also</a:t>
            </a:r>
            <a:r>
              <a:rPr spc="10" dirty="0"/>
              <a:t> </a:t>
            </a:r>
            <a:r>
              <a:rPr spc="-10" dirty="0"/>
              <a:t>regarding</a:t>
            </a:r>
            <a:r>
              <a:rPr dirty="0"/>
              <a:t> </a:t>
            </a:r>
            <a:r>
              <a:rPr spc="-10" dirty="0"/>
              <a:t>any</a:t>
            </a:r>
            <a:r>
              <a:rPr spc="5" dirty="0"/>
              <a:t> </a:t>
            </a:r>
            <a:r>
              <a:rPr dirty="0"/>
              <a:t>disposal,</a:t>
            </a:r>
            <a:r>
              <a:rPr spc="-10" dirty="0"/>
              <a:t> </a:t>
            </a:r>
            <a:r>
              <a:rPr spc="-5" dirty="0"/>
              <a:t>exploitation,</a:t>
            </a:r>
            <a:r>
              <a:rPr spc="-10" dirty="0"/>
              <a:t> </a:t>
            </a:r>
            <a:r>
              <a:rPr spc="-5" dirty="0"/>
              <a:t>distribution,</a:t>
            </a:r>
            <a:r>
              <a:rPr spc="5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spc="-10" dirty="0"/>
              <a:t>well</a:t>
            </a:r>
            <a:r>
              <a:rPr spc="10" dirty="0"/>
              <a:t> </a:t>
            </a:r>
            <a:r>
              <a:rPr dirty="0"/>
              <a:t>as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event</a:t>
            </a:r>
            <a:r>
              <a:rPr spc="1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applications </a:t>
            </a:r>
            <a:r>
              <a:rPr spc="-10" dirty="0"/>
              <a:t>for</a:t>
            </a:r>
            <a:r>
              <a:rPr dirty="0"/>
              <a:t> </a:t>
            </a:r>
            <a:r>
              <a:rPr spc="-10" dirty="0"/>
              <a:t>property</a:t>
            </a:r>
            <a:r>
              <a:rPr spc="20" dirty="0"/>
              <a:t> </a:t>
            </a:r>
            <a:r>
              <a:rPr spc="-5" dirty="0"/>
              <a:t>rights.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286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b="0" spc="75" dirty="0">
                <a:latin typeface="Gill Sans MT"/>
                <a:cs typeface="Gill Sans MT"/>
              </a:rPr>
              <a:t>‹#›</a:t>
            </a:fld>
            <a:endParaRPr b="0" spc="75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All</a:t>
            </a:r>
            <a:r>
              <a:rPr spc="5" dirty="0"/>
              <a:t> </a:t>
            </a:r>
            <a:r>
              <a:rPr spc="-5" dirty="0"/>
              <a:t>rights</a:t>
            </a:r>
            <a:r>
              <a:rPr spc="15" dirty="0"/>
              <a:t> </a:t>
            </a:r>
            <a:r>
              <a:rPr spc="-10" dirty="0"/>
              <a:t>reserved</a:t>
            </a:r>
            <a:r>
              <a:rPr spc="-5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spc="-5" dirty="0"/>
              <a:t>JCM,</a:t>
            </a:r>
            <a:r>
              <a:rPr spc="-10" dirty="0"/>
              <a:t> </a:t>
            </a:r>
            <a:r>
              <a:rPr spc="-5" dirty="0"/>
              <a:t>also</a:t>
            </a:r>
            <a:r>
              <a:rPr spc="10" dirty="0"/>
              <a:t> </a:t>
            </a:r>
            <a:r>
              <a:rPr spc="-10" dirty="0"/>
              <a:t>regarding</a:t>
            </a:r>
            <a:r>
              <a:rPr dirty="0"/>
              <a:t> </a:t>
            </a:r>
            <a:r>
              <a:rPr spc="-10" dirty="0"/>
              <a:t>any</a:t>
            </a:r>
            <a:r>
              <a:rPr spc="5" dirty="0"/>
              <a:t> </a:t>
            </a:r>
            <a:r>
              <a:rPr dirty="0"/>
              <a:t>disposal,</a:t>
            </a:r>
            <a:r>
              <a:rPr spc="-10" dirty="0"/>
              <a:t> </a:t>
            </a:r>
            <a:r>
              <a:rPr spc="-5" dirty="0"/>
              <a:t>exploitation,</a:t>
            </a:r>
            <a:r>
              <a:rPr spc="-10" dirty="0"/>
              <a:t> </a:t>
            </a:r>
            <a:r>
              <a:rPr spc="-5" dirty="0"/>
              <a:t>distribution,</a:t>
            </a:r>
            <a:r>
              <a:rPr spc="5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spc="-10" dirty="0"/>
              <a:t>well</a:t>
            </a:r>
            <a:r>
              <a:rPr spc="10" dirty="0"/>
              <a:t> </a:t>
            </a:r>
            <a:r>
              <a:rPr dirty="0"/>
              <a:t>as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event</a:t>
            </a:r>
            <a:r>
              <a:rPr spc="1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applications </a:t>
            </a:r>
            <a:r>
              <a:rPr spc="-10" dirty="0"/>
              <a:t>for</a:t>
            </a:r>
            <a:r>
              <a:rPr dirty="0"/>
              <a:t> </a:t>
            </a:r>
            <a:r>
              <a:rPr spc="-10" dirty="0"/>
              <a:t>property</a:t>
            </a:r>
            <a:r>
              <a:rPr spc="20" dirty="0"/>
              <a:t> </a:t>
            </a:r>
            <a:r>
              <a:rPr spc="-5" dirty="0"/>
              <a:t>rights.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286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b="0" spc="75" dirty="0">
                <a:latin typeface="Gill Sans MT"/>
                <a:cs typeface="Gill Sans MT"/>
              </a:rPr>
              <a:t>‹#›</a:t>
            </a:fld>
            <a:endParaRPr b="0" spc="75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1846" y="2033091"/>
            <a:ext cx="10228306" cy="1939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1846" y="2033091"/>
            <a:ext cx="10228306" cy="1939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6939" y="6464985"/>
            <a:ext cx="840740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All</a:t>
            </a:r>
            <a:r>
              <a:rPr spc="5" dirty="0"/>
              <a:t> </a:t>
            </a:r>
            <a:r>
              <a:rPr spc="-5" dirty="0"/>
              <a:t>rights</a:t>
            </a:r>
            <a:r>
              <a:rPr spc="15" dirty="0"/>
              <a:t> </a:t>
            </a:r>
            <a:r>
              <a:rPr spc="-10" dirty="0"/>
              <a:t>reserved</a:t>
            </a:r>
            <a:r>
              <a:rPr spc="-5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spc="-5" dirty="0"/>
              <a:t>JCM,</a:t>
            </a:r>
            <a:r>
              <a:rPr spc="-10" dirty="0"/>
              <a:t> </a:t>
            </a:r>
            <a:r>
              <a:rPr spc="-5" dirty="0"/>
              <a:t>also</a:t>
            </a:r>
            <a:r>
              <a:rPr spc="10" dirty="0"/>
              <a:t> </a:t>
            </a:r>
            <a:r>
              <a:rPr spc="-10" dirty="0"/>
              <a:t>regarding</a:t>
            </a:r>
            <a:r>
              <a:rPr dirty="0"/>
              <a:t> </a:t>
            </a:r>
            <a:r>
              <a:rPr spc="-10" dirty="0"/>
              <a:t>any</a:t>
            </a:r>
            <a:r>
              <a:rPr spc="5" dirty="0"/>
              <a:t> </a:t>
            </a:r>
            <a:r>
              <a:rPr dirty="0"/>
              <a:t>disposal,</a:t>
            </a:r>
            <a:r>
              <a:rPr spc="-10" dirty="0"/>
              <a:t> </a:t>
            </a:r>
            <a:r>
              <a:rPr spc="-5" dirty="0"/>
              <a:t>exploitation,</a:t>
            </a:r>
            <a:r>
              <a:rPr spc="-10" dirty="0"/>
              <a:t> </a:t>
            </a:r>
            <a:r>
              <a:rPr spc="-5" dirty="0"/>
              <a:t>distribution,</a:t>
            </a:r>
            <a:r>
              <a:rPr spc="5" dirty="0"/>
              <a:t> </a:t>
            </a:r>
            <a:r>
              <a:rPr dirty="0"/>
              <a:t>as</a:t>
            </a:r>
            <a:r>
              <a:rPr spc="-5" dirty="0"/>
              <a:t> </a:t>
            </a:r>
            <a:r>
              <a:rPr spc="-10" dirty="0"/>
              <a:t>well</a:t>
            </a:r>
            <a:r>
              <a:rPr spc="10" dirty="0"/>
              <a:t> </a:t>
            </a:r>
            <a:r>
              <a:rPr dirty="0"/>
              <a:t>as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event</a:t>
            </a:r>
            <a:r>
              <a:rPr spc="1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applications </a:t>
            </a:r>
            <a:r>
              <a:rPr spc="-10" dirty="0"/>
              <a:t>for</a:t>
            </a:r>
            <a:r>
              <a:rPr dirty="0"/>
              <a:t> </a:t>
            </a:r>
            <a:r>
              <a:rPr spc="-10" dirty="0"/>
              <a:t>property</a:t>
            </a:r>
            <a:r>
              <a:rPr spc="20" dirty="0"/>
              <a:t> </a:t>
            </a:r>
            <a:r>
              <a:rPr spc="-5" dirty="0"/>
              <a:t>rights.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1687" y="6464985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286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b="0" spc="75" dirty="0">
                <a:latin typeface="Gill Sans MT"/>
                <a:cs typeface="Gill Sans MT"/>
              </a:rPr>
              <a:t>‹#›</a:t>
            </a:fld>
            <a:endParaRPr b="0" spc="75" dirty="0">
              <a:latin typeface="Gill Sans MT"/>
              <a:cs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86.png"/><Relationship Id="rId12" Type="http://schemas.openxmlformats.org/officeDocument/2006/relationships/image" Target="../media/image91.jpeg"/><Relationship Id="rId17" Type="http://schemas.openxmlformats.org/officeDocument/2006/relationships/image" Target="../media/image96.png"/><Relationship Id="rId2" Type="http://schemas.openxmlformats.org/officeDocument/2006/relationships/image" Target="../media/image47.png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jpeg"/><Relationship Id="rId5" Type="http://schemas.openxmlformats.org/officeDocument/2006/relationships/image" Target="../media/image84.png"/><Relationship Id="rId15" Type="http://schemas.openxmlformats.org/officeDocument/2006/relationships/image" Target="../media/image94.jpeg"/><Relationship Id="rId10" Type="http://schemas.openxmlformats.org/officeDocument/2006/relationships/image" Target="../media/image89.jpeg"/><Relationship Id="rId4" Type="http://schemas.openxmlformats.org/officeDocument/2006/relationships/image" Target="../media/image83.png"/><Relationship Id="rId9" Type="http://schemas.openxmlformats.org/officeDocument/2006/relationships/image" Target="../media/image88.jpeg"/><Relationship Id="rId1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jpeg"/><Relationship Id="rId7" Type="http://schemas.openxmlformats.org/officeDocument/2006/relationships/image" Target="../media/image11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jpg"/><Relationship Id="rId7" Type="http://schemas.openxmlformats.org/officeDocument/2006/relationships/image" Target="../media/image123.jpg"/><Relationship Id="rId12" Type="http://schemas.openxmlformats.org/officeDocument/2006/relationships/image" Target="../media/image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jpg"/><Relationship Id="rId5" Type="http://schemas.openxmlformats.org/officeDocument/2006/relationships/image" Target="../media/image121.jp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jpe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9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8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8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jpeg"/><Relationship Id="rId7" Type="http://schemas.openxmlformats.org/officeDocument/2006/relationships/image" Target="../media/image1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Relationship Id="rId9" Type="http://schemas.openxmlformats.org/officeDocument/2006/relationships/image" Target="../media/image1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jpe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7.jpg"/><Relationship Id="rId18" Type="http://schemas.openxmlformats.org/officeDocument/2006/relationships/image" Target="../media/image62.jpg"/><Relationship Id="rId26" Type="http://schemas.openxmlformats.org/officeDocument/2006/relationships/image" Target="../media/image70.jpg"/><Relationship Id="rId3" Type="http://schemas.openxmlformats.org/officeDocument/2006/relationships/image" Target="../media/image48.png"/><Relationship Id="rId21" Type="http://schemas.openxmlformats.org/officeDocument/2006/relationships/image" Target="../media/image65.jpg"/><Relationship Id="rId34" Type="http://schemas.openxmlformats.org/officeDocument/2006/relationships/image" Target="../media/image78.jpg"/><Relationship Id="rId7" Type="http://schemas.openxmlformats.org/officeDocument/2006/relationships/image" Target="../media/image51.jpg"/><Relationship Id="rId12" Type="http://schemas.openxmlformats.org/officeDocument/2006/relationships/image" Target="../media/image56.jpg"/><Relationship Id="rId17" Type="http://schemas.openxmlformats.org/officeDocument/2006/relationships/image" Target="../media/image61.jpg"/><Relationship Id="rId25" Type="http://schemas.openxmlformats.org/officeDocument/2006/relationships/image" Target="../media/image69.jp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2" Type="http://schemas.openxmlformats.org/officeDocument/2006/relationships/image" Target="../media/image47.png"/><Relationship Id="rId16" Type="http://schemas.openxmlformats.org/officeDocument/2006/relationships/image" Target="../media/image60.jpg"/><Relationship Id="rId20" Type="http://schemas.openxmlformats.org/officeDocument/2006/relationships/image" Target="../media/image64.jpg"/><Relationship Id="rId29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24" Type="http://schemas.openxmlformats.org/officeDocument/2006/relationships/image" Target="../media/image68.jpg"/><Relationship Id="rId32" Type="http://schemas.openxmlformats.org/officeDocument/2006/relationships/image" Target="../media/image76.jpg"/><Relationship Id="rId37" Type="http://schemas.openxmlformats.org/officeDocument/2006/relationships/image" Target="../media/image81.jpg"/><Relationship Id="rId5" Type="http://schemas.openxmlformats.org/officeDocument/2006/relationships/image" Target="../media/image49.jpg"/><Relationship Id="rId15" Type="http://schemas.openxmlformats.org/officeDocument/2006/relationships/image" Target="../media/image59.jpg"/><Relationship Id="rId23" Type="http://schemas.openxmlformats.org/officeDocument/2006/relationships/image" Target="../media/image67.jpg"/><Relationship Id="rId28" Type="http://schemas.openxmlformats.org/officeDocument/2006/relationships/image" Target="../media/image72.jpg"/><Relationship Id="rId36" Type="http://schemas.openxmlformats.org/officeDocument/2006/relationships/image" Target="../media/image80.jpg"/><Relationship Id="rId10" Type="http://schemas.openxmlformats.org/officeDocument/2006/relationships/image" Target="../media/image54.jpg"/><Relationship Id="rId19" Type="http://schemas.openxmlformats.org/officeDocument/2006/relationships/image" Target="../media/image63.jpg"/><Relationship Id="rId31" Type="http://schemas.openxmlformats.org/officeDocument/2006/relationships/image" Target="../media/image75.jpg"/><Relationship Id="rId4" Type="http://schemas.openxmlformats.org/officeDocument/2006/relationships/image" Target="../media/image8.png"/><Relationship Id="rId9" Type="http://schemas.openxmlformats.org/officeDocument/2006/relationships/image" Target="../media/image53.jpg"/><Relationship Id="rId14" Type="http://schemas.openxmlformats.org/officeDocument/2006/relationships/image" Target="../media/image58.jpg"/><Relationship Id="rId22" Type="http://schemas.openxmlformats.org/officeDocument/2006/relationships/image" Target="../media/image66.jpg"/><Relationship Id="rId27" Type="http://schemas.openxmlformats.org/officeDocument/2006/relationships/image" Target="../media/image71.jpg"/><Relationship Id="rId30" Type="http://schemas.openxmlformats.org/officeDocument/2006/relationships/image" Target="../media/image74.jpg"/><Relationship Id="rId35" Type="http://schemas.openxmlformats.org/officeDocument/2006/relationships/image" Target="../media/image7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2575560"/>
              <a:ext cx="11353800" cy="1463040"/>
            </a:xfrm>
            <a:prstGeom prst="rect">
              <a:avLst/>
            </a:prstGeom>
          </p:spPr>
        </p:pic>
      </p:grpSp>
      <p:pic>
        <p:nvPicPr>
          <p:cNvPr id="25" name="Picture 2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4076698" y="762000"/>
            <a:ext cx="4038599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19"/>
          <p:cNvSpPr txBox="1">
            <a:spLocks/>
          </p:cNvSpPr>
          <p:nvPr/>
        </p:nvSpPr>
        <p:spPr>
          <a:xfrm>
            <a:off x="0" y="3647182"/>
            <a:ext cx="12191998" cy="107721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vert="horz" wrap="square" lIns="0" tIns="12700" rIns="0" bIns="0" rtlCol="0" anchor="b">
            <a:spAutoFit/>
          </a:bodyPr>
          <a:lstStyle>
            <a:lvl1pPr marL="0">
              <a:defRPr sz="7200" b="1" i="0">
                <a:solidFill>
                  <a:schemeClr val="tx1"/>
                </a:solidFill>
                <a:latin typeface="Yu Gothic UI"/>
                <a:ea typeface="+mn-ea"/>
                <a:cs typeface="Yu Gothic U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660400" algn="ctr">
              <a:lnSpc>
                <a:spcPts val="8255"/>
              </a:lnSpc>
              <a:spcBef>
                <a:spcPts val="100"/>
              </a:spcBef>
            </a:pPr>
            <a:r>
              <a:rPr lang="en-US" sz="2800" dirty="0" smtClean="0">
                <a:solidFill>
                  <a:sysClr val="windowText" lastClr="000000"/>
                </a:solidFill>
                <a:effectLst>
                  <a:outerShdw dist="38100" dir="10800000" algn="r" rotWithShape="0">
                    <a:schemeClr val="bg1"/>
                  </a:outerShdw>
                </a:effectLst>
              </a:rPr>
              <a:t>WE MOULD YOUR IDEAS</a:t>
            </a:r>
            <a:endParaRPr lang="en-US" sz="2800" dirty="0">
              <a:solidFill>
                <a:sysClr val="windowText" lastClr="000000"/>
              </a:solidFill>
              <a:effectLst>
                <a:outerShdw dist="38100" dir="10800000" algn="r" rotWithShape="0">
                  <a:schemeClr val="bg1"/>
                </a:outerShdw>
              </a:effectLst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1" y="2782155"/>
            <a:ext cx="12191999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1103630" algn="l"/>
              </a:tabLst>
            </a:pPr>
            <a:r>
              <a:rPr lang="en-US" sz="6600" spc="470" dirty="0" smtClean="0">
                <a:solidFill>
                  <a:srgbClr val="FFFFFF"/>
                </a:solidFill>
                <a:latin typeface="Bahnschrift Condensed"/>
                <a:cs typeface="Bahnschrift Condensed"/>
              </a:rPr>
              <a:t>MAGNUM WONDERPLAST PVT. LTD.</a:t>
            </a:r>
            <a:endParaRPr sz="6600" dirty="0">
              <a:latin typeface="Bahnschrift Condensed"/>
              <a:cs typeface="Bahnschrif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716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3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12192000" y="0"/>
                </a:moveTo>
                <a:lnTo>
                  <a:pt x="0" y="0"/>
                </a:lnTo>
                <a:lnTo>
                  <a:pt x="0" y="6851904"/>
                </a:lnTo>
                <a:lnTo>
                  <a:pt x="12192000" y="685190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3600" y="20320"/>
            <a:ext cx="684028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b="0" spc="-25" dirty="0" smtClean="0">
                <a:latin typeface="Calibri Light"/>
                <a:cs typeface="Calibri Light"/>
              </a:rPr>
              <a:t>OUR BRAND </a:t>
            </a:r>
            <a:r>
              <a:rPr sz="2800" b="0" spc="-114" dirty="0" smtClean="0">
                <a:latin typeface="Calibri Light"/>
                <a:cs typeface="Calibri Light"/>
              </a:rPr>
              <a:t> </a:t>
            </a:r>
            <a:r>
              <a:rPr sz="2800" b="0" spc="-30" dirty="0" smtClean="0">
                <a:latin typeface="Calibri Light"/>
                <a:cs typeface="Calibri Light"/>
              </a:rPr>
              <a:t>Products</a:t>
            </a:r>
            <a:r>
              <a:rPr lang="en-US" sz="2800" b="0" spc="-30" dirty="0" smtClean="0">
                <a:latin typeface="Calibri Light"/>
                <a:cs typeface="Calibri Light"/>
              </a:rPr>
              <a:t> :</a:t>
            </a:r>
            <a:endParaRPr sz="2800" dirty="0">
              <a:latin typeface="Calibri Light"/>
              <a:cs typeface="Calibri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34250" y="5029200"/>
            <a:ext cx="1927225" cy="218440"/>
            <a:chOff x="4095425" y="2982329"/>
            <a:chExt cx="1927225" cy="21844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425" y="2982329"/>
              <a:ext cx="1926984" cy="21820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66616" y="3057143"/>
              <a:ext cx="1786255" cy="0"/>
            </a:xfrm>
            <a:custGeom>
              <a:avLst/>
              <a:gdLst/>
              <a:ahLst/>
              <a:cxnLst/>
              <a:rect l="l" t="t" r="r" b="b"/>
              <a:pathLst>
                <a:path w="1786254">
                  <a:moveTo>
                    <a:pt x="0" y="0"/>
                  </a:moveTo>
                  <a:lnTo>
                    <a:pt x="1785874" y="0"/>
                  </a:lnTo>
                </a:path>
              </a:pathLst>
            </a:custGeom>
            <a:ln w="45464">
              <a:solidFill>
                <a:srgbClr val="2E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719570" y="5247409"/>
            <a:ext cx="32004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 algn="ctr">
              <a:lnSpc>
                <a:spcPct val="100000"/>
              </a:lnSpc>
              <a:spcBef>
                <a:spcPts val="100"/>
              </a:spcBef>
              <a:defRPr sz="1400" b="1" spc="-5">
                <a:solidFill>
                  <a:srgbClr val="3D3D3D"/>
                </a:solidFill>
                <a:latin typeface="Microsoft YaHei"/>
                <a:cs typeface="Microsoft YaHei"/>
              </a:defRPr>
            </a:lvl1pPr>
          </a:lstStyle>
          <a:p>
            <a:r>
              <a:rPr lang="en-US" dirty="0"/>
              <a:t>BLOW </a:t>
            </a:r>
            <a:r>
              <a:rPr lang="en-US" dirty="0" smtClean="0"/>
              <a:t>MOULDED </a:t>
            </a:r>
          </a:p>
          <a:p>
            <a:r>
              <a:rPr lang="en-US" dirty="0" smtClean="0"/>
              <a:t>KIDS TABLE &amp; STOOL</a:t>
            </a:r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3861041" y="5715000"/>
            <a:ext cx="3135129" cy="866263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HALF MOON TABLE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FULL MOON TABLE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SMILEY TABLE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BUNNY STOOL (WITH STORAGE – 10L)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59480" y="831727"/>
            <a:ext cx="45720" cy="5741743"/>
          </a:xfrm>
          <a:custGeom>
            <a:avLst/>
            <a:gdLst/>
            <a:ahLst/>
            <a:cxnLst/>
            <a:rect l="l" t="t" r="r" b="b"/>
            <a:pathLst>
              <a:path w="45720" h="5064760">
                <a:moveTo>
                  <a:pt x="45212" y="0"/>
                </a:moveTo>
                <a:lnTo>
                  <a:pt x="0" y="5064213"/>
                </a:lnTo>
              </a:path>
            </a:pathLst>
          </a:custGeom>
          <a:ln w="9524">
            <a:solidFill>
              <a:srgbClr val="8BC06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91400" y="883544"/>
            <a:ext cx="76200" cy="5689926"/>
          </a:xfrm>
          <a:custGeom>
            <a:avLst/>
            <a:gdLst/>
            <a:ahLst/>
            <a:cxnLst/>
            <a:rect l="l" t="t" r="r" b="b"/>
            <a:pathLst>
              <a:path w="45720" h="5064759">
                <a:moveTo>
                  <a:pt x="45212" y="0"/>
                </a:moveTo>
                <a:lnTo>
                  <a:pt x="0" y="5064213"/>
                </a:lnTo>
              </a:path>
            </a:pathLst>
          </a:custGeom>
          <a:ln w="9524">
            <a:solidFill>
              <a:srgbClr val="8BC06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Picture 4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7" t="8741" r="13250" b="7768"/>
          <a:stretch/>
        </p:blipFill>
        <p:spPr bwMode="auto">
          <a:xfrm>
            <a:off x="3490970" y="1507292"/>
            <a:ext cx="1864271" cy="1189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7118" r="14842" b="7768"/>
          <a:stretch/>
        </p:blipFill>
        <p:spPr bwMode="auto">
          <a:xfrm>
            <a:off x="3923739" y="3091429"/>
            <a:ext cx="2729480" cy="169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776F69"/>
              </a:clrFrom>
              <a:clrTo>
                <a:srgbClr val="776F6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5" t="24889" r="31833" b="24001"/>
          <a:stretch/>
        </p:blipFill>
        <p:spPr bwMode="auto">
          <a:xfrm>
            <a:off x="7627474" y="969067"/>
            <a:ext cx="2049926" cy="163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10128" r="22000" b="6371"/>
          <a:stretch/>
        </p:blipFill>
        <p:spPr bwMode="auto">
          <a:xfrm>
            <a:off x="5401940" y="1388434"/>
            <a:ext cx="1989460" cy="165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C:\Users\Administrator\Downloads\WhatsApp Image 2023-11-18 at 10.19.55.jpe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00" y="1022100"/>
            <a:ext cx="1492500" cy="1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83544"/>
            <a:ext cx="1641750" cy="16417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279" y="3684304"/>
            <a:ext cx="1668086" cy="166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822" y="969067"/>
            <a:ext cx="1773178" cy="17731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50" y="2286000"/>
            <a:ext cx="1641750" cy="1641750"/>
          </a:xfrm>
          <a:prstGeom prst="rect">
            <a:avLst/>
          </a:prstGeo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2" t="15704" r="18423" b="14518"/>
          <a:stretch/>
        </p:blipFill>
        <p:spPr bwMode="auto">
          <a:xfrm>
            <a:off x="9507345" y="2590800"/>
            <a:ext cx="2532255" cy="152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3" t="20148" r="34718" b="10519"/>
          <a:stretch/>
        </p:blipFill>
        <p:spPr bwMode="auto">
          <a:xfrm>
            <a:off x="7701003" y="2683670"/>
            <a:ext cx="1442997" cy="183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3" name="object 15"/>
          <p:cNvGrpSpPr/>
          <p:nvPr/>
        </p:nvGrpSpPr>
        <p:grpSpPr>
          <a:xfrm>
            <a:off x="8447271" y="5029200"/>
            <a:ext cx="1927225" cy="218440"/>
            <a:chOff x="4095425" y="2982329"/>
            <a:chExt cx="1927225" cy="218440"/>
          </a:xfrm>
        </p:grpSpPr>
        <p:pic>
          <p:nvPicPr>
            <p:cNvPr id="94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425" y="2982329"/>
              <a:ext cx="1926984" cy="218209"/>
            </a:xfrm>
            <a:prstGeom prst="rect">
              <a:avLst/>
            </a:prstGeom>
          </p:spPr>
        </p:pic>
        <p:sp>
          <p:nvSpPr>
            <p:cNvPr id="95" name="object 17"/>
            <p:cNvSpPr/>
            <p:nvPr/>
          </p:nvSpPr>
          <p:spPr>
            <a:xfrm>
              <a:off x="4166616" y="3057143"/>
              <a:ext cx="1786255" cy="0"/>
            </a:xfrm>
            <a:custGeom>
              <a:avLst/>
              <a:gdLst/>
              <a:ahLst/>
              <a:cxnLst/>
              <a:rect l="l" t="t" r="r" b="b"/>
              <a:pathLst>
                <a:path w="1786254">
                  <a:moveTo>
                    <a:pt x="0" y="0"/>
                  </a:moveTo>
                  <a:lnTo>
                    <a:pt x="1785874" y="0"/>
                  </a:lnTo>
                </a:path>
              </a:pathLst>
            </a:custGeom>
            <a:ln w="45464">
              <a:solidFill>
                <a:srgbClr val="2E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30"/>
          <p:cNvSpPr txBox="1"/>
          <p:nvPr/>
        </p:nvSpPr>
        <p:spPr>
          <a:xfrm>
            <a:off x="7822431" y="5257569"/>
            <a:ext cx="32004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 algn="ctr">
              <a:lnSpc>
                <a:spcPct val="100000"/>
              </a:lnSpc>
              <a:spcBef>
                <a:spcPts val="100"/>
              </a:spcBef>
              <a:defRPr sz="1400" b="1" spc="-5">
                <a:solidFill>
                  <a:srgbClr val="3D3D3D"/>
                </a:solidFill>
                <a:latin typeface="Microsoft YaHei"/>
                <a:cs typeface="Microsoft YaHei"/>
              </a:defRPr>
            </a:lvl1pPr>
          </a:lstStyle>
          <a:p>
            <a:r>
              <a:rPr lang="en-US" dirty="0"/>
              <a:t>BLOW </a:t>
            </a:r>
            <a:r>
              <a:rPr lang="en-US" dirty="0" smtClean="0"/>
              <a:t>MOULDED </a:t>
            </a:r>
          </a:p>
          <a:p>
            <a:r>
              <a:rPr lang="en-US" dirty="0" smtClean="0"/>
              <a:t>TABLES</a:t>
            </a:r>
            <a:endParaRPr dirty="0"/>
          </a:p>
        </p:txBody>
      </p:sp>
      <p:sp>
        <p:nvSpPr>
          <p:cNvPr id="97" name="object 31"/>
          <p:cNvSpPr txBox="1"/>
          <p:nvPr/>
        </p:nvSpPr>
        <p:spPr>
          <a:xfrm>
            <a:off x="7913871" y="5715000"/>
            <a:ext cx="3135129" cy="108170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BARON 4-FEET ROUND – IN – HALF TABLE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HUGO 5-FEET RECTANGULAR TABLE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TIFFANY BAR TABLE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CHEERY – CAFÉ TABLE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WALL MOUNTED FOLDABLE TABLE</a:t>
            </a:r>
            <a:endParaRPr sz="900" dirty="0">
              <a:latin typeface="Microsoft YaHei"/>
              <a:cs typeface="Microsoft YaHei"/>
            </a:endParaRPr>
          </a:p>
        </p:txBody>
      </p:sp>
      <p:grpSp>
        <p:nvGrpSpPr>
          <p:cNvPr id="102" name="object 15"/>
          <p:cNvGrpSpPr/>
          <p:nvPr/>
        </p:nvGrpSpPr>
        <p:grpSpPr>
          <a:xfrm>
            <a:off x="838200" y="5029200"/>
            <a:ext cx="1927225" cy="218440"/>
            <a:chOff x="4095425" y="2982329"/>
            <a:chExt cx="1927225" cy="218440"/>
          </a:xfrm>
        </p:grpSpPr>
        <p:pic>
          <p:nvPicPr>
            <p:cNvPr id="103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425" y="2982329"/>
              <a:ext cx="1926984" cy="218209"/>
            </a:xfrm>
            <a:prstGeom prst="rect">
              <a:avLst/>
            </a:prstGeom>
          </p:spPr>
        </p:pic>
        <p:sp>
          <p:nvSpPr>
            <p:cNvPr id="104" name="object 17"/>
            <p:cNvSpPr/>
            <p:nvPr/>
          </p:nvSpPr>
          <p:spPr>
            <a:xfrm>
              <a:off x="4166616" y="3057143"/>
              <a:ext cx="1786255" cy="0"/>
            </a:xfrm>
            <a:custGeom>
              <a:avLst/>
              <a:gdLst/>
              <a:ahLst/>
              <a:cxnLst/>
              <a:rect l="l" t="t" r="r" b="b"/>
              <a:pathLst>
                <a:path w="1786254">
                  <a:moveTo>
                    <a:pt x="0" y="0"/>
                  </a:moveTo>
                  <a:lnTo>
                    <a:pt x="1785874" y="0"/>
                  </a:lnTo>
                </a:path>
              </a:pathLst>
            </a:custGeom>
            <a:ln w="45464">
              <a:solidFill>
                <a:srgbClr val="2E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30"/>
          <p:cNvSpPr txBox="1"/>
          <p:nvPr/>
        </p:nvSpPr>
        <p:spPr>
          <a:xfrm>
            <a:off x="620529" y="5247409"/>
            <a:ext cx="23622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 algn="ctr">
              <a:lnSpc>
                <a:spcPct val="100000"/>
              </a:lnSpc>
              <a:spcBef>
                <a:spcPts val="100"/>
              </a:spcBef>
              <a:defRPr sz="1400" b="1" spc="-5">
                <a:solidFill>
                  <a:srgbClr val="3D3D3D"/>
                </a:solidFill>
                <a:latin typeface="Microsoft YaHei"/>
                <a:cs typeface="Microsoft YaHei"/>
              </a:defRPr>
            </a:lvl1pPr>
          </a:lstStyle>
          <a:p>
            <a:r>
              <a:rPr lang="en-US" dirty="0"/>
              <a:t>BLOW </a:t>
            </a:r>
            <a:r>
              <a:rPr lang="en-US" dirty="0" smtClean="0"/>
              <a:t>MOULDED </a:t>
            </a:r>
          </a:p>
          <a:p>
            <a:r>
              <a:rPr lang="en-US" dirty="0" smtClean="0"/>
              <a:t>CHAIRS &amp; STOOLS</a:t>
            </a:r>
            <a:endParaRPr dirty="0"/>
          </a:p>
        </p:txBody>
      </p:sp>
      <p:sp>
        <p:nvSpPr>
          <p:cNvPr id="106" name="object 31"/>
          <p:cNvSpPr txBox="1"/>
          <p:nvPr/>
        </p:nvSpPr>
        <p:spPr>
          <a:xfrm>
            <a:off x="381000" y="5715000"/>
            <a:ext cx="3135129" cy="108170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ACE STUDENT CHAIR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EEZE – CHAIR WITH ARM REST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>
                <a:solidFill>
                  <a:srgbClr val="3D3D3D"/>
                </a:solidFill>
                <a:latin typeface="Microsoft YaHei"/>
                <a:cs typeface="Microsoft YaHei"/>
              </a:rPr>
              <a:t>EEZE – </a:t>
            </a: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CHAIR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IRIS – HIGH BAR CHAIR</a:t>
            </a:r>
          </a:p>
          <a:p>
            <a:pPr marL="681354" lvl="1" indent="-212090"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TEENY STOOLS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54273"/>
            <a:ext cx="1489185" cy="10563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2" y="2413020"/>
            <a:ext cx="1356818" cy="13568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20" y="304800"/>
            <a:ext cx="3877949" cy="8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8480" y="76200"/>
            <a:ext cx="3652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0" spc="-15" dirty="0" smtClean="0">
                <a:latin typeface="Calibri Light"/>
                <a:cs typeface="Calibri Light"/>
              </a:rPr>
              <a:t>India </a:t>
            </a:r>
            <a:r>
              <a:rPr sz="2800" b="0" spc="-30" dirty="0" smtClean="0">
                <a:latin typeface="Calibri Light"/>
                <a:cs typeface="Calibri Light"/>
              </a:rPr>
              <a:t>Footprint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1EF05DD4-02E6-4BEB-9F37-74B893471226}"/>
              </a:ext>
            </a:extLst>
          </p:cNvPr>
          <p:cNvSpPr/>
          <p:nvPr/>
        </p:nvSpPr>
        <p:spPr>
          <a:xfrm>
            <a:off x="390526" y="2133600"/>
            <a:ext cx="41386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Bahnschrift Light Condensed" pitchFamily="34" charset="0"/>
              </a:rPr>
              <a:t>PLANT No. 2 : Plot No. 25. PRAGATI VIHAR Industrial Estate, Sector – 59, Faridabad Haryana (INDIA</a:t>
            </a:r>
            <a:r>
              <a:rPr lang="en-US" sz="2000" b="1" dirty="0" smtClean="0">
                <a:solidFill>
                  <a:schemeClr val="accent4">
                    <a:lumMod val="1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Bahnschrift Light Condensed" pitchFamily="34" charset="0"/>
              </a:rPr>
              <a:t>).</a:t>
            </a:r>
          </a:p>
        </p:txBody>
      </p:sp>
      <p:sp>
        <p:nvSpPr>
          <p:cNvPr id="198" name="object 5"/>
          <p:cNvSpPr/>
          <p:nvPr/>
        </p:nvSpPr>
        <p:spPr>
          <a:xfrm>
            <a:off x="6281739" y="1066800"/>
            <a:ext cx="5005385" cy="525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0" name="Rectangle 199"/>
          <p:cNvSpPr/>
          <p:nvPr/>
        </p:nvSpPr>
        <p:spPr>
          <a:xfrm>
            <a:off x="390525" y="4766608"/>
            <a:ext cx="44862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PLANT 4 ( UPCOMING): </a:t>
            </a:r>
            <a:r>
              <a:rPr lang="en-US" sz="2000" b="1" dirty="0" err="1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Deeghot</a:t>
            </a:r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 – </a:t>
            </a:r>
            <a:r>
              <a:rPr lang="en-US" sz="2000" b="1" dirty="0" err="1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Palwal</a:t>
            </a:r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, Haryana (INDIA), Plot Size : 6 Acres (Covered Area : 1 Lakhs Sq. Feet</a:t>
            </a:r>
            <a:r>
              <a:rPr lang="en-US" sz="2000" b="1" dirty="0" smtClean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)</a:t>
            </a:r>
          </a:p>
          <a:p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hnschrift Light Condensed" pitchFamily="34" charset="0"/>
              </a:rPr>
              <a:t>In Future All Manufacturing will be Integrated Here And Other Existing Plants Will Become Product, Tool Development &amp; Marketing Centers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81001" y="1066800"/>
            <a:ext cx="426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PLANT No. 1 : Plot No. </a:t>
            </a:r>
            <a:r>
              <a:rPr lang="en-US" sz="2000" b="1" dirty="0" smtClean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14, HSIDC </a:t>
            </a:r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Industrial Estate, Sector – 59, Faridabad Haryana (INDIA</a:t>
            </a:r>
            <a:r>
              <a:rPr lang="en-US" sz="2000" b="1" dirty="0" smtClean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).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xmlns="" id="{1EF05DD4-02E6-4BEB-9F37-74B893471226}"/>
              </a:ext>
            </a:extLst>
          </p:cNvPr>
          <p:cNvSpPr/>
          <p:nvPr/>
        </p:nvSpPr>
        <p:spPr>
          <a:xfrm>
            <a:off x="400054" y="3477161"/>
            <a:ext cx="42052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Bahnschrift Light Condensed" pitchFamily="34" charset="0"/>
              </a:rPr>
              <a:t>PLANT No. 3 : Plot No. 30. PRAGATI VIHAR Industrial Estate, Sector – 59, Faridabad Haryana (INDIA</a:t>
            </a:r>
            <a:r>
              <a:rPr lang="en-US" sz="2000" b="1" dirty="0" smtClean="0">
                <a:solidFill>
                  <a:schemeClr val="accent4">
                    <a:lumMod val="1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Bahnschrift Light Condensed" pitchFamily="34" charset="0"/>
              </a:rPr>
              <a:t>).</a:t>
            </a:r>
          </a:p>
        </p:txBody>
      </p:sp>
      <p:cxnSp>
        <p:nvCxnSpPr>
          <p:cNvPr id="16" name="Elbow Connector 15"/>
          <p:cNvCxnSpPr/>
          <p:nvPr/>
        </p:nvCxnSpPr>
        <p:spPr>
          <a:xfrm>
            <a:off x="4605342" y="1477700"/>
            <a:ext cx="3243258" cy="1295400"/>
          </a:xfrm>
          <a:prstGeom prst="bentConnector3">
            <a:avLst>
              <a:gd name="adj1" fmla="val 83190"/>
            </a:avLst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3973975" y="2513138"/>
            <a:ext cx="3810000" cy="271537"/>
          </a:xfrm>
          <a:prstGeom prst="bentConnector3">
            <a:avLst>
              <a:gd name="adj1" fmla="val 87367"/>
            </a:avLst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3973011" y="2788754"/>
            <a:ext cx="3822539" cy="1033240"/>
          </a:xfrm>
          <a:prstGeom prst="bentConnector3">
            <a:avLst>
              <a:gd name="adj1" fmla="val 87245"/>
            </a:avLst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flipV="1">
            <a:off x="4520876" y="2777179"/>
            <a:ext cx="3135774" cy="2740611"/>
          </a:xfrm>
          <a:prstGeom prst="bentConnector3">
            <a:avLst>
              <a:gd name="adj1" fmla="val 88757"/>
            </a:avLst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7236" y="213360"/>
            <a:ext cx="687324" cy="58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400" r="11175" b="12134"/>
          <a:stretch/>
        </p:blipFill>
        <p:spPr bwMode="auto">
          <a:xfrm>
            <a:off x="227076" y="1218946"/>
            <a:ext cx="6300216" cy="488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379844"/>
            <a:ext cx="65972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65" dirty="0">
                <a:latin typeface="Gill Sans MT"/>
                <a:cs typeface="Gill Sans MT"/>
              </a:rPr>
              <a:t>Magnum-</a:t>
            </a:r>
            <a:r>
              <a:rPr sz="2400" b="0" spc="-60" dirty="0">
                <a:latin typeface="Gill Sans MT"/>
                <a:cs typeface="Gill Sans MT"/>
              </a:rPr>
              <a:t> </a:t>
            </a:r>
            <a:r>
              <a:rPr sz="2400" b="0" spc="145" dirty="0">
                <a:latin typeface="Gill Sans MT"/>
                <a:cs typeface="Gill Sans MT"/>
              </a:rPr>
              <a:t>Plant</a:t>
            </a:r>
            <a:r>
              <a:rPr sz="2400" b="0" spc="-75" dirty="0">
                <a:latin typeface="Gill Sans MT"/>
                <a:cs typeface="Gill Sans MT"/>
              </a:rPr>
              <a:t> </a:t>
            </a:r>
            <a:r>
              <a:rPr sz="2400" b="0" spc="145" dirty="0">
                <a:latin typeface="Gill Sans MT"/>
                <a:cs typeface="Gill Sans MT"/>
              </a:rPr>
              <a:t>1</a:t>
            </a:r>
            <a:r>
              <a:rPr sz="2400" b="0" spc="-65" dirty="0">
                <a:latin typeface="Gill Sans MT"/>
                <a:cs typeface="Gill Sans MT"/>
              </a:rPr>
              <a:t> </a:t>
            </a:r>
            <a:r>
              <a:rPr sz="2400" b="0" spc="105" dirty="0">
                <a:latin typeface="Gill Sans MT"/>
                <a:cs typeface="Gill Sans MT"/>
              </a:rPr>
              <a:t>Location</a:t>
            </a:r>
            <a:r>
              <a:rPr sz="2400" b="0" spc="-60" dirty="0">
                <a:latin typeface="Gill Sans MT"/>
                <a:cs typeface="Gill Sans MT"/>
              </a:rPr>
              <a:t> </a:t>
            </a:r>
            <a:r>
              <a:rPr sz="2400" b="0" spc="155" dirty="0" smtClean="0">
                <a:latin typeface="Gill Sans MT"/>
                <a:cs typeface="Gill Sans MT"/>
              </a:rPr>
              <a:t>(</a:t>
            </a:r>
            <a:r>
              <a:rPr lang="en-US" sz="2400" b="0" spc="155" dirty="0" smtClean="0">
                <a:latin typeface="Gill Sans MT"/>
                <a:cs typeface="Gill Sans MT"/>
              </a:rPr>
              <a:t>Faridabad, Haryana</a:t>
            </a:r>
            <a:r>
              <a:rPr sz="2400" b="0" spc="50" dirty="0" smtClean="0">
                <a:latin typeface="Gill Sans MT"/>
                <a:cs typeface="Gill Sans MT"/>
              </a:rPr>
              <a:t>)</a:t>
            </a:r>
            <a:endParaRPr sz="2400" dirty="0">
              <a:latin typeface="Gill Sans MT"/>
              <a:cs typeface="Gill Sans MT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04" y="1196339"/>
            <a:ext cx="5032192" cy="4933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" y="833905"/>
            <a:ext cx="12178283" cy="3934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1317" y="381000"/>
            <a:ext cx="726328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70" dirty="0">
                <a:latin typeface="Gill Sans MT"/>
                <a:cs typeface="Gill Sans MT"/>
              </a:rPr>
              <a:t>Magnum-</a:t>
            </a:r>
            <a:r>
              <a:rPr sz="2400" b="0" spc="-65" dirty="0">
                <a:latin typeface="Gill Sans MT"/>
                <a:cs typeface="Gill Sans MT"/>
              </a:rPr>
              <a:t> </a:t>
            </a:r>
            <a:r>
              <a:rPr sz="2400" b="0" spc="145" dirty="0">
                <a:latin typeface="Gill Sans MT"/>
                <a:cs typeface="Gill Sans MT"/>
              </a:rPr>
              <a:t>Plant</a:t>
            </a:r>
            <a:r>
              <a:rPr sz="2400" b="0" spc="-75" dirty="0">
                <a:latin typeface="Gill Sans MT"/>
                <a:cs typeface="Gill Sans MT"/>
              </a:rPr>
              <a:t> </a:t>
            </a:r>
            <a:r>
              <a:rPr sz="2400" b="0" spc="145" dirty="0" smtClean="0">
                <a:latin typeface="Gill Sans MT"/>
                <a:cs typeface="Gill Sans MT"/>
              </a:rPr>
              <a:t>2</a:t>
            </a:r>
            <a:r>
              <a:rPr lang="en-US" sz="2400" b="0" spc="145" dirty="0">
                <a:latin typeface="Gill Sans MT"/>
                <a:cs typeface="Gill Sans MT"/>
              </a:rPr>
              <a:t> </a:t>
            </a:r>
            <a:r>
              <a:rPr lang="en-US" sz="2400" b="0" spc="145" dirty="0" smtClean="0">
                <a:latin typeface="Gill Sans MT"/>
                <a:cs typeface="Gill Sans MT"/>
              </a:rPr>
              <a:t>&amp; 3</a:t>
            </a:r>
            <a:r>
              <a:rPr sz="2400" b="0" spc="-70" dirty="0" smtClean="0">
                <a:latin typeface="Gill Sans MT"/>
                <a:cs typeface="Gill Sans MT"/>
              </a:rPr>
              <a:t> </a:t>
            </a:r>
            <a:r>
              <a:rPr sz="2400" b="0" spc="105" dirty="0">
                <a:latin typeface="Gill Sans MT"/>
                <a:cs typeface="Gill Sans MT"/>
              </a:rPr>
              <a:t>Location</a:t>
            </a:r>
            <a:r>
              <a:rPr sz="2400" b="0" spc="-60" dirty="0">
                <a:latin typeface="Gill Sans MT"/>
                <a:cs typeface="Gill Sans MT"/>
              </a:rPr>
              <a:t> </a:t>
            </a:r>
            <a:r>
              <a:rPr lang="en-US" sz="2400" b="0" spc="155" dirty="0">
                <a:latin typeface="Gill Sans MT"/>
                <a:cs typeface="Gill Sans MT"/>
              </a:rPr>
              <a:t>(Faridabad, Haryana</a:t>
            </a:r>
            <a:r>
              <a:rPr lang="en-US" sz="2400" b="0" spc="50" dirty="0">
                <a:latin typeface="Gill Sans MT"/>
                <a:cs typeface="Gill Sans MT"/>
              </a:rPr>
              <a:t>)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437" y="5943600"/>
            <a:ext cx="498716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600" spc="50" dirty="0" smtClean="0">
                <a:latin typeface="Gill Sans MT"/>
                <a:cs typeface="Gill Sans MT"/>
              </a:rPr>
              <a:t>-</a:t>
            </a:r>
            <a:r>
              <a:rPr sz="1600" spc="50" dirty="0">
                <a:latin typeface="Gill Sans MT"/>
                <a:cs typeface="Gill Sans MT"/>
              </a:rPr>
              <a:t>Distance</a:t>
            </a:r>
            <a:r>
              <a:rPr sz="1600" spc="-35" dirty="0">
                <a:latin typeface="Gill Sans MT"/>
                <a:cs typeface="Gill Sans MT"/>
              </a:rPr>
              <a:t> </a:t>
            </a:r>
            <a:r>
              <a:rPr sz="1600" spc="60" dirty="0">
                <a:latin typeface="Gill Sans MT"/>
                <a:cs typeface="Gill Sans MT"/>
              </a:rPr>
              <a:t>from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90" dirty="0" smtClean="0">
                <a:latin typeface="Gill Sans MT"/>
                <a:cs typeface="Gill Sans MT"/>
              </a:rPr>
              <a:t>Plant</a:t>
            </a:r>
            <a:r>
              <a:rPr lang="en-US" sz="1600" spc="90" dirty="0" smtClean="0">
                <a:latin typeface="Gill Sans MT"/>
                <a:cs typeface="Gill Sans MT"/>
              </a:rPr>
              <a:t> – 1 is</a:t>
            </a:r>
            <a:r>
              <a:rPr sz="1600" spc="-20" dirty="0" smtClean="0">
                <a:latin typeface="Gill Sans MT"/>
                <a:cs typeface="Gill Sans MT"/>
              </a:rPr>
              <a:t> </a:t>
            </a:r>
            <a:r>
              <a:rPr lang="en-US" sz="1600" spc="10" dirty="0" smtClean="0">
                <a:latin typeface="Gill Sans MT"/>
                <a:cs typeface="Gill Sans MT"/>
              </a:rPr>
              <a:t>5</a:t>
            </a:r>
            <a:r>
              <a:rPr sz="1600" spc="-60" dirty="0" smtClean="0">
                <a:latin typeface="Gill Sans MT"/>
                <a:cs typeface="Gill Sans MT"/>
              </a:rPr>
              <a:t> </a:t>
            </a:r>
            <a:r>
              <a:rPr sz="1600" spc="90" dirty="0">
                <a:latin typeface="Gill Sans MT"/>
                <a:cs typeface="Gill Sans MT"/>
              </a:rPr>
              <a:t>min</a:t>
            </a:r>
            <a:endParaRPr sz="1600" dirty="0">
              <a:latin typeface="Gill Sans MT"/>
              <a:cs typeface="Gill Sans MT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5" t="23600" r="12475" b="21867"/>
          <a:stretch/>
        </p:blipFill>
        <p:spPr bwMode="auto">
          <a:xfrm>
            <a:off x="579813" y="1037842"/>
            <a:ext cx="4982787" cy="478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DDF598A-C587-41D2-B8AC-C20BEA265A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037842"/>
            <a:ext cx="2628668" cy="2695958"/>
          </a:xfrm>
          <a:prstGeom prst="rect">
            <a:avLst/>
          </a:prstGeom>
        </p:spPr>
      </p:pic>
      <p:sp>
        <p:nvSpPr>
          <p:cNvPr id="12" name="object 11"/>
          <p:cNvSpPr txBox="1"/>
          <p:nvPr/>
        </p:nvSpPr>
        <p:spPr>
          <a:xfrm>
            <a:off x="5791201" y="3733800"/>
            <a:ext cx="262866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1600" spc="50" dirty="0" smtClean="0">
                <a:latin typeface="Gill Sans MT"/>
                <a:cs typeface="Gill Sans MT"/>
              </a:rPr>
              <a:t>Plant - 2</a:t>
            </a:r>
            <a:endParaRPr sz="1600" dirty="0">
              <a:latin typeface="Gill Sans MT"/>
              <a:cs typeface="Gill Sans M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3767374"/>
            <a:ext cx="3678935" cy="2851843"/>
          </a:xfrm>
          <a:prstGeom prst="rect">
            <a:avLst/>
          </a:prstGeom>
        </p:spPr>
      </p:pic>
      <p:sp>
        <p:nvSpPr>
          <p:cNvPr id="15" name="object 11"/>
          <p:cNvSpPr txBox="1"/>
          <p:nvPr/>
        </p:nvSpPr>
        <p:spPr>
          <a:xfrm>
            <a:off x="8305800" y="3430177"/>
            <a:ext cx="367893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1600" spc="50" dirty="0" smtClean="0">
                <a:latin typeface="Gill Sans MT"/>
                <a:cs typeface="Gill Sans MT"/>
              </a:rPr>
              <a:t>Plant – 3</a:t>
            </a:r>
          </a:p>
        </p:txBody>
      </p:sp>
    </p:spTree>
    <p:extLst>
      <p:ext uri="{BB962C8B-B14F-4D97-AF65-F5344CB8AC3E}">
        <p14:creationId xmlns:p14="http://schemas.microsoft.com/office/powerpoint/2010/main" val="1612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EF05DD4-02E6-4BEB-9F37-74B893471226}"/>
              </a:ext>
            </a:extLst>
          </p:cNvPr>
          <p:cNvSpPr/>
          <p:nvPr/>
        </p:nvSpPr>
        <p:spPr>
          <a:xfrm>
            <a:off x="1234887" y="6172200"/>
            <a:ext cx="10042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Deeghot</a:t>
            </a:r>
            <a:r>
              <a:rPr lang="en-US" b="1" dirty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 – </a:t>
            </a:r>
            <a:r>
              <a:rPr lang="en-US" b="1" dirty="0" err="1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Palwal</a:t>
            </a:r>
            <a:r>
              <a:rPr lang="en-US" b="1" dirty="0">
                <a:solidFill>
                  <a:schemeClr val="accent4">
                    <a:lumMod val="10000"/>
                  </a:schemeClr>
                </a:solidFill>
                <a:latin typeface="Bahnschrift Light Condensed" pitchFamily="34" charset="0"/>
              </a:rPr>
              <a:t>, Haryana (INDIA), Plot Size : 6 Acres (Covered Area : 1 Lakhs Sq. Feet)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Bahnschrift Light Condensed" pitchFamily="34" charset="0"/>
              </a:rPr>
              <a:t>.</a:t>
            </a:r>
          </a:p>
        </p:txBody>
      </p:sp>
      <p:pic>
        <p:nvPicPr>
          <p:cNvPr id="20" name="图片 2" descr="未标题-1-07"/>
          <p:cNvPicPr>
            <a:picLocks noChangeArrowheads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 bwMode="auto">
          <a:xfrm>
            <a:off x="12703" y="882600"/>
            <a:ext cx="12177056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45" y="1062087"/>
            <a:ext cx="9605772" cy="4970275"/>
          </a:xfrm>
          <a:prstGeom prst="rect">
            <a:avLst/>
          </a:prstGeom>
        </p:spPr>
      </p:pic>
      <p:sp>
        <p:nvSpPr>
          <p:cNvPr id="10" name="object 6"/>
          <p:cNvSpPr txBox="1">
            <a:spLocks noGrp="1"/>
          </p:cNvSpPr>
          <p:nvPr>
            <p:ph type="title"/>
          </p:nvPr>
        </p:nvSpPr>
        <p:spPr>
          <a:xfrm>
            <a:off x="3328517" y="381000"/>
            <a:ext cx="535828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70" dirty="0">
                <a:latin typeface="Gill Sans MT"/>
                <a:cs typeface="Gill Sans MT"/>
              </a:rPr>
              <a:t>Magnum-</a:t>
            </a:r>
            <a:r>
              <a:rPr sz="2400" b="0" spc="-65" dirty="0">
                <a:latin typeface="Gill Sans MT"/>
                <a:cs typeface="Gill Sans MT"/>
              </a:rPr>
              <a:t> </a:t>
            </a:r>
            <a:r>
              <a:rPr lang="en-US" sz="2400" b="0" spc="-65" dirty="0" smtClean="0">
                <a:latin typeface="Gill Sans MT"/>
                <a:cs typeface="Gill Sans MT"/>
              </a:rPr>
              <a:t>Upcoming Manufacturing </a:t>
            </a:r>
            <a:r>
              <a:rPr sz="2400" b="0" spc="145" dirty="0" smtClean="0">
                <a:latin typeface="Gill Sans MT"/>
                <a:cs typeface="Gill Sans MT"/>
              </a:rPr>
              <a:t>Plant</a:t>
            </a:r>
            <a:r>
              <a:rPr sz="2400" b="0" spc="-75" dirty="0" smtClean="0">
                <a:latin typeface="Gill Sans MT"/>
                <a:cs typeface="Gill Sans MT"/>
              </a:rPr>
              <a:t> </a:t>
            </a:r>
            <a:r>
              <a:rPr lang="en-US" sz="2400" b="0" spc="145" dirty="0" smtClean="0">
                <a:latin typeface="Gill Sans MT"/>
                <a:cs typeface="Gill Sans MT"/>
              </a:rPr>
              <a:t>4 </a:t>
            </a:r>
            <a:endParaRPr sz="2400" dirty="0">
              <a:latin typeface="Gill Sans MT"/>
              <a:cs typeface="Gill Sans MT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45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5"/>
          <p:cNvSpPr txBox="1"/>
          <p:nvPr/>
        </p:nvSpPr>
        <p:spPr>
          <a:xfrm>
            <a:off x="3276600" y="1635760"/>
            <a:ext cx="14554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 smtClean="0">
                <a:solidFill>
                  <a:srgbClr val="C00000"/>
                </a:solidFill>
                <a:latin typeface="Microsoft YaHei"/>
                <a:cs typeface="Microsoft YaHei"/>
              </a:rPr>
              <a:t>0</a:t>
            </a:r>
            <a:r>
              <a:rPr lang="en-US" sz="9600" spc="-5" dirty="0" smtClean="0">
                <a:solidFill>
                  <a:srgbClr val="C00000"/>
                </a:solidFill>
                <a:latin typeface="Microsoft YaHei"/>
                <a:cs typeface="Microsoft YaHei"/>
              </a:rPr>
              <a:t>3</a:t>
            </a:r>
            <a:endParaRPr sz="9600" dirty="0">
              <a:solidFill>
                <a:srgbClr val="C00000"/>
              </a:solidFill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6600" y="1665025"/>
            <a:ext cx="14554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 smtClean="0">
                <a:latin typeface="Microsoft YaHei"/>
                <a:cs typeface="Microsoft YaHei"/>
              </a:rPr>
              <a:t>0</a:t>
            </a:r>
            <a:r>
              <a:rPr lang="en-US" sz="9600" spc="-5" dirty="0" smtClean="0">
                <a:latin typeface="Microsoft YaHei"/>
                <a:cs typeface="Microsoft YaHei"/>
              </a:rPr>
              <a:t>3</a:t>
            </a:r>
            <a:endParaRPr sz="9600" dirty="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4267" y="2346960"/>
            <a:ext cx="1792224" cy="44957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455664" y="4523219"/>
            <a:ext cx="1030605" cy="379730"/>
            <a:chOff x="6455664" y="4523219"/>
            <a:chExt cx="1030605" cy="3797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5664" y="4523219"/>
              <a:ext cx="396163" cy="3793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9964" y="4637531"/>
              <a:ext cx="121919" cy="1051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2656" y="4523219"/>
              <a:ext cx="396176" cy="3793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6956" y="4637531"/>
              <a:ext cx="121920" cy="1051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9648" y="4523219"/>
              <a:ext cx="396176" cy="3793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3948" y="4637531"/>
              <a:ext cx="121920" cy="10515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99931" y="2346960"/>
            <a:ext cx="3592068" cy="23957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346960"/>
            <a:ext cx="3110483" cy="239572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364992" y="3147022"/>
            <a:ext cx="4636008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b="0" spc="-55" dirty="0" smtClean="0">
                <a:latin typeface="Calibri Light"/>
                <a:cs typeface="Calibri Light"/>
              </a:rPr>
              <a:t>In-House Tool Design &amp; Tool Making</a:t>
            </a:r>
            <a:endParaRPr sz="3600" dirty="0">
              <a:latin typeface="Calibri Light"/>
              <a:cs typeface="Calibri Light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2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0" y="5558027"/>
            <a:ext cx="12192000" cy="1299973"/>
            <a:chOff x="0" y="5558027"/>
            <a:chExt cx="12192000" cy="129997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58027"/>
              <a:ext cx="12191999" cy="12999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58027"/>
              <a:ext cx="12192000" cy="1299973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627736"/>
          </a:xfrm>
        </p:spPr>
        <p:txBody>
          <a:bodyPr vert="horz" wrap="square" lIns="0" tIns="12065" rIns="0" bIns="0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12700" algn="ctr" rtl="0">
              <a:spcBef>
                <a:spcPts val="95"/>
              </a:spcBef>
            </a:pPr>
            <a:r>
              <a:rPr lang="en-US" sz="4000" kern="1200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 Light"/>
                <a:cs typeface="Calibri Light"/>
              </a:rPr>
              <a:t>LIST OF MACHINES</a:t>
            </a:r>
            <a:endParaRPr lang="en-US" sz="4000" kern="1200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 Light"/>
              <a:cs typeface="Calibri Light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724296"/>
              </p:ext>
            </p:extLst>
          </p:nvPr>
        </p:nvGraphicFramePr>
        <p:xfrm>
          <a:off x="381000" y="609600"/>
          <a:ext cx="11125200" cy="603710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863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206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41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472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chemeClr val="bg1"/>
                          </a:solidFill>
                          <a:latin typeface="Bahnschrift SemiBold SemiConden" pitchFamily="34" charset="0"/>
                        </a:rPr>
                        <a:t>S. NO.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chemeClr val="bg1"/>
                          </a:solidFill>
                          <a:latin typeface="Bahnschrift SemiBold SemiConden" pitchFamily="34" charset="0"/>
                        </a:rPr>
                        <a:t>MACHINE TYPE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chemeClr val="bg1"/>
                          </a:solidFill>
                          <a:latin typeface="Bahnschrift SemiBold SemiConden" pitchFamily="34" charset="0"/>
                        </a:rPr>
                        <a:t>CAPACITY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chemeClr val="bg1"/>
                          </a:solidFill>
                          <a:latin typeface="Bahnschrift SemiBold SemiConden" pitchFamily="34" charset="0"/>
                        </a:rPr>
                        <a:t>MAKE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1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LATHE MACHINE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6 FEET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GD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/>
                        <a:t>2</a:t>
                      </a:r>
                      <a:endParaRPr lang="en-US" sz="1500" b="1" i="0" u="none" strike="noStrike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LATHE </a:t>
                      </a:r>
                      <a:r>
                        <a:rPr lang="en-US" sz="1500" u="none" strike="noStrike" dirty="0" smtClean="0"/>
                        <a:t>MACHINE16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4 FEET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GD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/>
                        <a:t>3</a:t>
                      </a:r>
                      <a:endParaRPr lang="en-US" sz="1500" b="1" i="0" u="none" strike="noStrike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</a:t>
                      </a:r>
                      <a:r>
                        <a:rPr lang="en-US" sz="1500" u="none" strike="noStrike" dirty="0" smtClean="0"/>
                        <a:t>UNIVERSAL </a:t>
                      </a:r>
                      <a:r>
                        <a:rPr lang="en-US" sz="1500" u="none" strike="noStrike" dirty="0"/>
                        <a:t>MILLING MACHINE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2" INCH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PRECICUT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4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</a:t>
                      </a:r>
                      <a:r>
                        <a:rPr lang="en-US" sz="1500" u="none" strike="noStrike" dirty="0" smtClean="0"/>
                        <a:t>UNIVERSAL </a:t>
                      </a:r>
                      <a:r>
                        <a:rPr lang="en-US" sz="1500" u="none" strike="noStrike" dirty="0"/>
                        <a:t>MILLING MACHINE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2" INCH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PRECICUT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5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DRILLING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1/2" INCH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ITCO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6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baseline="0" dirty="0"/>
                        <a:t>     </a:t>
                      </a:r>
                      <a:r>
                        <a:rPr lang="en-US" sz="1500" u="none" strike="noStrike" baseline="0" dirty="0" smtClean="0"/>
                        <a:t>VERTICAL </a:t>
                      </a:r>
                      <a:r>
                        <a:rPr lang="en-US" sz="1500" u="none" strike="noStrike" baseline="0" dirty="0"/>
                        <a:t>MACHINING CENTRE ( VMC )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VM700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TAL.TATA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8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7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SURFACE GRINDER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9X14"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MACHINO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2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8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SURFACE GRINDER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9X18"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GURU ARJUN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2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9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SURFACE GRINDER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9X20"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GURU ARJUN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2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10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SURFACE GRINDER (AUTOMATIC)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10X32"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KASTRUP-DANMARK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11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EDM (SPARK EROSION)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520X30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ELECTRONICA PSR SERIES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1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12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CNC </a:t>
                      </a:r>
                      <a:r>
                        <a:rPr lang="en-US" sz="1500" u="none" strike="noStrike" dirty="0" smtClean="0"/>
                        <a:t>WIRECUT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600X1050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smtClean="0"/>
                        <a:t>PHILIPS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1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/>
                        <a:t>     DRILL </a:t>
                      </a:r>
                      <a:r>
                        <a:rPr lang="en-US" sz="1500" u="none" strike="noStrike" dirty="0" smtClean="0"/>
                        <a:t>EDM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/>
                        <a:t>600X400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u="none" strike="noStrike" dirty="0" smtClean="0"/>
                        <a:t>PHILIPS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6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chemeClr val="bg1"/>
                          </a:solidFill>
                          <a:latin typeface="Bahnschrift SemiBold SemiConden" pitchFamily="34" charset="0"/>
                        </a:rPr>
                        <a:t>14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</a:rPr>
                        <a:t>EDM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</a:rPr>
                        <a:t>850X590X370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PHILIPS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6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chemeClr val="bg1"/>
                          </a:solidFill>
                          <a:latin typeface="Bahnschrift SemiBold SemiConden" pitchFamily="34" charset="0"/>
                        </a:rPr>
                        <a:t>15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en-US" sz="1500" u="none" strike="noStrike" baseline="0" dirty="0" smtClean="0"/>
                        <a:t>VERTICAL MACHINING CENTRE ( VMC ) * 2 NOS</a:t>
                      </a:r>
                      <a:endParaRPr lang="en-US" sz="1500" b="1" i="0" u="none" strike="noStrike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VF2</a:t>
                      </a:r>
                      <a:endParaRPr lang="en-US" sz="1500" u="none" strike="noStrik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HAAS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chemeClr val="bg1"/>
                          </a:solidFill>
                          <a:latin typeface="Bahnschrift SemiBold SemiConden" pitchFamily="34" charset="0"/>
                        </a:rPr>
                        <a:t>16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</a:rPr>
                        <a:t>EDM (PZE</a:t>
                      </a:r>
                      <a:r>
                        <a:rPr lang="en-US" sz="1500" u="none" strike="noStrike" baseline="0" dirty="0" smtClean="0">
                          <a:solidFill>
                            <a:schemeClr val="bg1"/>
                          </a:solidFill>
                        </a:rPr>
                        <a:t> 400</a:t>
                      </a:r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980x570x400</a:t>
                      </a:r>
                      <a:endParaRPr lang="en-US" sz="1500" u="none" strike="noStrik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u="none" strike="noStrike" dirty="0">
                        <a:solidFill>
                          <a:schemeClr val="bg1"/>
                        </a:solidFill>
                      </a:endParaRPr>
                    </a:p>
                    <a:p>
                      <a:pPr algn="ctr" fontAlgn="ctr"/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</a:rPr>
                        <a:t>PHILIPS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smtClean="0">
                          <a:solidFill>
                            <a:schemeClr val="bg1"/>
                          </a:solidFill>
                          <a:latin typeface="Bahnschrift SemiBold SemiConden" pitchFamily="34" charset="0"/>
                        </a:rPr>
                        <a:t>17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     CRYSTA APEX V574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 x 700 x 400</a:t>
                      </a:r>
                      <a:endParaRPr lang="en-US" sz="1500" u="none" strike="noStrik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smtClean="0"/>
                        <a:t>MITUTOYO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Bahnschrift SemiBold SemiConden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57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76200"/>
            <a:ext cx="12191998" cy="627736"/>
          </a:xfrm>
        </p:spPr>
        <p:txBody>
          <a:bodyPr vert="horz" wrap="square" lIns="0" tIns="12065" rIns="0" bIns="0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12700" algn="ctr" rtl="0">
              <a:spcBef>
                <a:spcPts val="95"/>
              </a:spcBef>
            </a:pPr>
            <a:r>
              <a:rPr lang="en-US" sz="4000" kern="1200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 Light"/>
                <a:cs typeface="Calibri Light"/>
              </a:rPr>
              <a:t>LIST OF MACHINES</a:t>
            </a:r>
            <a:endParaRPr lang="en-US" sz="4000" kern="1200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 Light"/>
              <a:cs typeface="Calibri Light"/>
            </a:endParaRPr>
          </a:p>
        </p:txBody>
      </p:sp>
      <p:pic>
        <p:nvPicPr>
          <p:cNvPr id="10" name="Picture 2" descr="VF-2 | 40-Taper Mill | Vertical Mills – Haas CNC Machi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4998" r="17045" b="5797"/>
          <a:stretch/>
        </p:blipFill>
        <p:spPr bwMode="auto">
          <a:xfrm>
            <a:off x="174585" y="1070796"/>
            <a:ext cx="3296256" cy="21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1328" y="3429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HAAS VMC : VF2</a:t>
            </a:r>
            <a:endParaRPr lang="en-US" dirty="0"/>
          </a:p>
        </p:txBody>
      </p:sp>
      <p:pic>
        <p:nvPicPr>
          <p:cNvPr id="11" name="Picture 4" descr="ZNC Die Sinking EDM Machine - Phillips Machine Tools In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r="7599" b="6888"/>
          <a:stretch/>
        </p:blipFill>
        <p:spPr bwMode="auto">
          <a:xfrm>
            <a:off x="4000751" y="1070796"/>
            <a:ext cx="3314449" cy="21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38775" y="3429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PHILIPS EDM : PZE 400</a:t>
            </a:r>
            <a:endParaRPr lang="en-US" dirty="0"/>
          </a:p>
        </p:txBody>
      </p:sp>
      <p:pic>
        <p:nvPicPr>
          <p:cNvPr id="1028" name="Picture 4" descr="Machining Center (vertimach V-700) Cas No: 8007-80-5 at Best Price in Pune  | Tal Manufacturing Solutions Limi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41" y="1070796"/>
            <a:ext cx="3610699" cy="21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71570" y="3429000"/>
            <a:ext cx="246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VMC : VM 700</a:t>
            </a:r>
            <a:endParaRPr lang="en-US" dirty="0"/>
          </a:p>
        </p:txBody>
      </p:sp>
      <p:pic>
        <p:nvPicPr>
          <p:cNvPr id="1030" name="Picture 6" descr="Green Cast Iron Precicut Vertical Ram Turret Milling Machine, Model  Name/Number: 4P at Rs 395000/piece in Pun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39" y="3851572"/>
            <a:ext cx="1657578" cy="23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8713" y="6172200"/>
            <a:ext cx="30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PRECICUT VERTICAL MILLING MACHINE : 2”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33975" y="6172200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PHILIPS WIRECUT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16188" y="6172199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PHILIPS EDM DRIL</a:t>
            </a:r>
            <a:endParaRPr lang="en-US" dirty="0"/>
          </a:p>
        </p:txBody>
      </p:sp>
      <p:pic>
        <p:nvPicPr>
          <p:cNvPr id="22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-7716" y="743712"/>
            <a:ext cx="12199715" cy="246888"/>
          </a:xfrm>
          <a:prstGeom prst="rect">
            <a:avLst/>
          </a:prstGeom>
        </p:spPr>
      </p:pic>
      <p:pic>
        <p:nvPicPr>
          <p:cNvPr id="1026" name="Picture 2" descr="Fast Speed Reusable Wire EDM - Phillips Ind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612" y="3851573"/>
            <a:ext cx="2621447" cy="232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igh Precision EDM Drill Machine in India - Phillips India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090" y="3851573"/>
            <a:ext cx="1372196" cy="232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6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76200"/>
            <a:ext cx="12191998" cy="627736"/>
          </a:xfrm>
        </p:spPr>
        <p:txBody>
          <a:bodyPr vert="horz" wrap="square" lIns="0" tIns="12065" rIns="0" bIns="0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12700" algn="ctr" rtl="0">
              <a:spcBef>
                <a:spcPts val="95"/>
              </a:spcBef>
            </a:pPr>
            <a:r>
              <a:rPr lang="en-US" sz="4000" kern="1200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 Light"/>
                <a:cs typeface="Calibri Light"/>
              </a:rPr>
              <a:t>UPGRADATION ACTIVITY</a:t>
            </a:r>
            <a:endParaRPr lang="en-US" sz="4000" kern="1200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 Light"/>
              <a:cs typeface="Calibri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717" y="6135469"/>
            <a:ext cx="1219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MITUTOYO CRYSTA APEX V574</a:t>
            </a:r>
          </a:p>
          <a:p>
            <a:pPr algn="ctr"/>
            <a:r>
              <a:rPr lang="en-US" dirty="0" smtClean="0"/>
              <a:t>COMMISIONED IN JULY 2024</a:t>
            </a:r>
            <a:endParaRPr lang="en-US" dirty="0"/>
          </a:p>
        </p:txBody>
      </p:sp>
      <p:pic>
        <p:nvPicPr>
          <p:cNvPr id="22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716" y="743712"/>
            <a:ext cx="12199715" cy="246888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MITUTOYO CRYSTA-Apex S 574 Coordinate Measuring Machine (500mm, 700mm,  400mm) | EMIN.COM.MM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18944" r="17115" b="12614"/>
          <a:stretch/>
        </p:blipFill>
        <p:spPr bwMode="auto">
          <a:xfrm>
            <a:off x="3732609" y="1025324"/>
            <a:ext cx="4719061" cy="511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6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3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12192000" y="0"/>
                </a:moveTo>
                <a:lnTo>
                  <a:pt x="0" y="0"/>
                </a:lnTo>
                <a:lnTo>
                  <a:pt x="0" y="6851904"/>
                </a:lnTo>
                <a:lnTo>
                  <a:pt x="12192000" y="685190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344262"/>
            <a:ext cx="10228306" cy="4431983"/>
          </a:xfrm>
        </p:spPr>
        <p:txBody>
          <a:bodyPr/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3200" dirty="0" smtClean="0"/>
              <a:t>2 PLATE MOULD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itchFamily="2" charset="2"/>
              <a:buChar char="Ø"/>
            </a:pPr>
            <a:r>
              <a:rPr lang="en-US" sz="3200" dirty="0" smtClean="0"/>
              <a:t>3 PLATE MOULD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itchFamily="2" charset="2"/>
              <a:buChar char="Ø"/>
            </a:pPr>
            <a:r>
              <a:rPr lang="en-US" sz="3200" dirty="0" smtClean="0"/>
              <a:t>HOT RUNNER MOULD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itchFamily="2" charset="2"/>
              <a:buChar char="Ø"/>
            </a:pPr>
            <a:r>
              <a:rPr lang="en-US" sz="3200" dirty="0" smtClean="0"/>
              <a:t>UNSCREWING MOULD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3200" dirty="0" smtClean="0"/>
          </a:p>
          <a:p>
            <a:pPr marL="571500" indent="-571500">
              <a:buFont typeface="Wingdings" pitchFamily="2" charset="2"/>
              <a:buChar char="Ø"/>
            </a:pPr>
            <a:r>
              <a:rPr lang="en-US" sz="3200" dirty="0" smtClean="0"/>
              <a:t>MOULDS WITH MULTIPLE LIFTERS &amp; SIDE CORES</a:t>
            </a:r>
            <a:endParaRPr lang="en-US" sz="3200" dirty="0"/>
          </a:p>
        </p:txBody>
      </p:sp>
      <p:pic>
        <p:nvPicPr>
          <p:cNvPr id="55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715" y="6153912"/>
            <a:ext cx="12199715" cy="246888"/>
          </a:xfrm>
          <a:prstGeom prst="rect">
            <a:avLst/>
          </a:prstGeom>
        </p:spPr>
      </p:pic>
      <p:sp>
        <p:nvSpPr>
          <p:cNvPr id="56" name="Title 2"/>
          <p:cNvSpPr>
            <a:spLocks noGrp="1"/>
          </p:cNvSpPr>
          <p:nvPr>
            <p:ph type="title"/>
          </p:nvPr>
        </p:nvSpPr>
        <p:spPr>
          <a:xfrm>
            <a:off x="1" y="58064"/>
            <a:ext cx="12191998" cy="627736"/>
          </a:xfrm>
        </p:spPr>
        <p:txBody>
          <a:bodyPr vert="horz" wrap="square" lIns="0" tIns="12065" rIns="0" bIns="0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12700" algn="ctr" rtl="0">
              <a:spcBef>
                <a:spcPts val="95"/>
              </a:spcBef>
            </a:pPr>
            <a:r>
              <a:rPr lang="en-US" sz="4000" kern="1200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 Light"/>
                <a:cs typeface="Calibri Light"/>
              </a:rPr>
              <a:t>TOOL DESIGN CAPABILITIES</a:t>
            </a:r>
            <a:endParaRPr lang="en-US" sz="4000" kern="1200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 Light"/>
              <a:cs typeface="Calibri Light"/>
            </a:endParaRPr>
          </a:p>
        </p:txBody>
      </p:sp>
      <p:pic>
        <p:nvPicPr>
          <p:cNvPr id="57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716" y="743712"/>
            <a:ext cx="12199715" cy="24688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8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971800"/>
              <a:ext cx="12192000" cy="3886200"/>
            </a:xfrm>
            <a:custGeom>
              <a:avLst/>
              <a:gdLst/>
              <a:ahLst/>
              <a:cxnLst/>
              <a:rect l="l" t="t" r="r" b="b"/>
              <a:pathLst>
                <a:path w="12192000" h="3886200">
                  <a:moveTo>
                    <a:pt x="0" y="3886199"/>
                  </a:moveTo>
                  <a:lnTo>
                    <a:pt x="12192000" y="3886199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86199"/>
                  </a:lnTo>
                  <a:close/>
                </a:path>
              </a:pathLst>
            </a:custGeom>
            <a:solidFill>
              <a:srgbClr val="F1F1F1">
                <a:alpha val="7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0"/>
            <a:ext cx="12192000" cy="1038225"/>
          </a:xfrm>
          <a:custGeom>
            <a:avLst/>
            <a:gdLst/>
            <a:ahLst/>
            <a:cxnLst/>
            <a:rect l="l" t="t" r="r" b="b"/>
            <a:pathLst>
              <a:path w="12192000" h="1038225">
                <a:moveTo>
                  <a:pt x="0" y="1037844"/>
                </a:moveTo>
                <a:lnTo>
                  <a:pt x="12192000" y="1037844"/>
                </a:lnTo>
                <a:lnTo>
                  <a:pt x="12192000" y="0"/>
                </a:lnTo>
                <a:lnTo>
                  <a:pt x="0" y="0"/>
                </a:lnTo>
                <a:lnTo>
                  <a:pt x="0" y="1037844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37844"/>
            <a:ext cx="12192000" cy="193395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36997" y="1042491"/>
            <a:ext cx="22440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600" b="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600" b="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600" b="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600" b="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endParaRPr sz="360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3400" y="2040572"/>
            <a:ext cx="10668000" cy="4086733"/>
            <a:chOff x="556259" y="2040572"/>
            <a:chExt cx="10668000" cy="4086733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59" y="2040572"/>
              <a:ext cx="2079370" cy="406374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95527" y="2156460"/>
              <a:ext cx="1617345" cy="3641090"/>
            </a:xfrm>
            <a:custGeom>
              <a:avLst/>
              <a:gdLst/>
              <a:ahLst/>
              <a:cxnLst/>
              <a:rect l="l" t="t" r="r" b="b"/>
              <a:pathLst>
                <a:path w="1617345" h="3641090">
                  <a:moveTo>
                    <a:pt x="1522603" y="0"/>
                  </a:moveTo>
                  <a:lnTo>
                    <a:pt x="94411" y="0"/>
                  </a:lnTo>
                  <a:lnTo>
                    <a:pt x="57660" y="7421"/>
                  </a:lnTo>
                  <a:lnTo>
                    <a:pt x="27651" y="27654"/>
                  </a:lnTo>
                  <a:lnTo>
                    <a:pt x="7418" y="57650"/>
                  </a:lnTo>
                  <a:lnTo>
                    <a:pt x="0" y="94361"/>
                  </a:lnTo>
                  <a:lnTo>
                    <a:pt x="0" y="3546424"/>
                  </a:lnTo>
                  <a:lnTo>
                    <a:pt x="7418" y="3583175"/>
                  </a:lnTo>
                  <a:lnTo>
                    <a:pt x="27651" y="3613184"/>
                  </a:lnTo>
                  <a:lnTo>
                    <a:pt x="57660" y="3633417"/>
                  </a:lnTo>
                  <a:lnTo>
                    <a:pt x="94411" y="3640836"/>
                  </a:lnTo>
                  <a:lnTo>
                    <a:pt x="1522603" y="3640836"/>
                  </a:lnTo>
                  <a:lnTo>
                    <a:pt x="1559313" y="3633417"/>
                  </a:lnTo>
                  <a:lnTo>
                    <a:pt x="1589309" y="3613184"/>
                  </a:lnTo>
                  <a:lnTo>
                    <a:pt x="1609542" y="3583175"/>
                  </a:lnTo>
                  <a:lnTo>
                    <a:pt x="1616964" y="3546424"/>
                  </a:lnTo>
                  <a:lnTo>
                    <a:pt x="1616964" y="94361"/>
                  </a:lnTo>
                  <a:lnTo>
                    <a:pt x="1609542" y="57650"/>
                  </a:lnTo>
                  <a:lnTo>
                    <a:pt x="1589309" y="27654"/>
                  </a:lnTo>
                  <a:lnTo>
                    <a:pt x="1559313" y="7421"/>
                  </a:lnTo>
                  <a:lnTo>
                    <a:pt x="1522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7489" y="2052764"/>
              <a:ext cx="2079370" cy="40637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10914" y="2168652"/>
              <a:ext cx="1617345" cy="3641090"/>
            </a:xfrm>
            <a:custGeom>
              <a:avLst/>
              <a:gdLst/>
              <a:ahLst/>
              <a:cxnLst/>
              <a:rect l="l" t="t" r="r" b="b"/>
              <a:pathLst>
                <a:path w="1617345" h="3641090">
                  <a:moveTo>
                    <a:pt x="1522602" y="0"/>
                  </a:moveTo>
                  <a:lnTo>
                    <a:pt x="94361" y="0"/>
                  </a:lnTo>
                  <a:lnTo>
                    <a:pt x="57650" y="7421"/>
                  </a:lnTo>
                  <a:lnTo>
                    <a:pt x="27654" y="27654"/>
                  </a:lnTo>
                  <a:lnTo>
                    <a:pt x="7421" y="57650"/>
                  </a:lnTo>
                  <a:lnTo>
                    <a:pt x="0" y="94361"/>
                  </a:lnTo>
                  <a:lnTo>
                    <a:pt x="0" y="3546424"/>
                  </a:lnTo>
                  <a:lnTo>
                    <a:pt x="7421" y="3583175"/>
                  </a:lnTo>
                  <a:lnTo>
                    <a:pt x="27654" y="3613184"/>
                  </a:lnTo>
                  <a:lnTo>
                    <a:pt x="57650" y="3633417"/>
                  </a:lnTo>
                  <a:lnTo>
                    <a:pt x="94361" y="3640836"/>
                  </a:lnTo>
                  <a:lnTo>
                    <a:pt x="1522602" y="3640836"/>
                  </a:lnTo>
                  <a:lnTo>
                    <a:pt x="1559313" y="3633417"/>
                  </a:lnTo>
                  <a:lnTo>
                    <a:pt x="1589309" y="3613184"/>
                  </a:lnTo>
                  <a:lnTo>
                    <a:pt x="1609542" y="3583175"/>
                  </a:lnTo>
                  <a:lnTo>
                    <a:pt x="1616964" y="3546424"/>
                  </a:lnTo>
                  <a:lnTo>
                    <a:pt x="1616964" y="94361"/>
                  </a:lnTo>
                  <a:lnTo>
                    <a:pt x="1609542" y="57650"/>
                  </a:lnTo>
                  <a:lnTo>
                    <a:pt x="1589309" y="27654"/>
                  </a:lnTo>
                  <a:lnTo>
                    <a:pt x="1559313" y="7421"/>
                  </a:lnTo>
                  <a:lnTo>
                    <a:pt x="1522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5059" y="2062035"/>
              <a:ext cx="2079371" cy="40652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58914" y="2177796"/>
              <a:ext cx="1617345" cy="3642360"/>
            </a:xfrm>
            <a:custGeom>
              <a:avLst/>
              <a:gdLst/>
              <a:ahLst/>
              <a:cxnLst/>
              <a:rect l="l" t="t" r="r" b="b"/>
              <a:pathLst>
                <a:path w="1617345" h="3642360">
                  <a:moveTo>
                    <a:pt x="1522603" y="0"/>
                  </a:moveTo>
                  <a:lnTo>
                    <a:pt x="94361" y="0"/>
                  </a:lnTo>
                  <a:lnTo>
                    <a:pt x="57650" y="7421"/>
                  </a:lnTo>
                  <a:lnTo>
                    <a:pt x="27654" y="27654"/>
                  </a:lnTo>
                  <a:lnTo>
                    <a:pt x="7421" y="57650"/>
                  </a:lnTo>
                  <a:lnTo>
                    <a:pt x="0" y="94361"/>
                  </a:lnTo>
                  <a:lnTo>
                    <a:pt x="0" y="3547948"/>
                  </a:lnTo>
                  <a:lnTo>
                    <a:pt x="7421" y="3584699"/>
                  </a:lnTo>
                  <a:lnTo>
                    <a:pt x="27654" y="3614708"/>
                  </a:lnTo>
                  <a:lnTo>
                    <a:pt x="57650" y="3634941"/>
                  </a:lnTo>
                  <a:lnTo>
                    <a:pt x="94361" y="3642359"/>
                  </a:lnTo>
                  <a:lnTo>
                    <a:pt x="1522603" y="3642359"/>
                  </a:lnTo>
                  <a:lnTo>
                    <a:pt x="1559313" y="3634941"/>
                  </a:lnTo>
                  <a:lnTo>
                    <a:pt x="1589309" y="3614708"/>
                  </a:lnTo>
                  <a:lnTo>
                    <a:pt x="1609542" y="3584699"/>
                  </a:lnTo>
                  <a:lnTo>
                    <a:pt x="1616964" y="3547948"/>
                  </a:lnTo>
                  <a:lnTo>
                    <a:pt x="1616964" y="94361"/>
                  </a:lnTo>
                  <a:lnTo>
                    <a:pt x="1609542" y="57650"/>
                  </a:lnTo>
                  <a:lnTo>
                    <a:pt x="1589309" y="27654"/>
                  </a:lnTo>
                  <a:lnTo>
                    <a:pt x="1559313" y="7421"/>
                  </a:lnTo>
                  <a:lnTo>
                    <a:pt x="1522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888" y="2042223"/>
              <a:ext cx="2079371" cy="40652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54514" y="2157984"/>
              <a:ext cx="1617345" cy="3642360"/>
            </a:xfrm>
            <a:custGeom>
              <a:avLst/>
              <a:gdLst/>
              <a:ahLst/>
              <a:cxnLst/>
              <a:rect l="l" t="t" r="r" b="b"/>
              <a:pathLst>
                <a:path w="1617345" h="3642360">
                  <a:moveTo>
                    <a:pt x="1522603" y="0"/>
                  </a:moveTo>
                  <a:lnTo>
                    <a:pt x="94361" y="0"/>
                  </a:lnTo>
                  <a:lnTo>
                    <a:pt x="57650" y="7421"/>
                  </a:lnTo>
                  <a:lnTo>
                    <a:pt x="27654" y="27654"/>
                  </a:lnTo>
                  <a:lnTo>
                    <a:pt x="7421" y="57650"/>
                  </a:lnTo>
                  <a:lnTo>
                    <a:pt x="0" y="94361"/>
                  </a:lnTo>
                  <a:lnTo>
                    <a:pt x="0" y="3547948"/>
                  </a:lnTo>
                  <a:lnTo>
                    <a:pt x="7421" y="3584699"/>
                  </a:lnTo>
                  <a:lnTo>
                    <a:pt x="27654" y="3614708"/>
                  </a:lnTo>
                  <a:lnTo>
                    <a:pt x="57650" y="3634941"/>
                  </a:lnTo>
                  <a:lnTo>
                    <a:pt x="94361" y="3642359"/>
                  </a:lnTo>
                  <a:lnTo>
                    <a:pt x="1522603" y="3642359"/>
                  </a:lnTo>
                  <a:lnTo>
                    <a:pt x="1559313" y="3634941"/>
                  </a:lnTo>
                  <a:lnTo>
                    <a:pt x="1589309" y="3614708"/>
                  </a:lnTo>
                  <a:lnTo>
                    <a:pt x="1609542" y="3584699"/>
                  </a:lnTo>
                  <a:lnTo>
                    <a:pt x="1616964" y="3547948"/>
                  </a:lnTo>
                  <a:lnTo>
                    <a:pt x="1616964" y="94361"/>
                  </a:lnTo>
                  <a:lnTo>
                    <a:pt x="1609542" y="57650"/>
                  </a:lnTo>
                  <a:lnTo>
                    <a:pt x="1589309" y="27654"/>
                  </a:lnTo>
                  <a:lnTo>
                    <a:pt x="1559313" y="7421"/>
                  </a:lnTo>
                  <a:lnTo>
                    <a:pt x="1522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1987" y="2606421"/>
              <a:ext cx="1606272" cy="16259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4259" y="2933700"/>
              <a:ext cx="1508887" cy="15073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6659" y="2872740"/>
              <a:ext cx="1094231" cy="109270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084900" y="3137357"/>
            <a:ext cx="4368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70984" y="2593848"/>
            <a:ext cx="1682416" cy="1835023"/>
            <a:chOff x="6499859" y="2593848"/>
            <a:chExt cx="1682416" cy="1835023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6059" y="2593848"/>
              <a:ext cx="1606216" cy="16261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9859" y="2921508"/>
              <a:ext cx="1508887" cy="15073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4659" y="2860548"/>
              <a:ext cx="1094231" cy="109270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111745" y="3124911"/>
            <a:ext cx="4368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442784" y="2623439"/>
            <a:ext cx="1606216" cy="1835912"/>
            <a:chOff x="9465643" y="2623439"/>
            <a:chExt cx="1606216" cy="1835912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5643" y="2623439"/>
              <a:ext cx="1606216" cy="16261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88296" y="2950464"/>
              <a:ext cx="1507363" cy="15088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0552" y="2889504"/>
              <a:ext cx="1092707" cy="109423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0001885" y="3154502"/>
            <a:ext cx="4375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2134" y="4748276"/>
            <a:ext cx="14643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Comp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2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y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spc="-20" dirty="0">
                <a:latin typeface="Calibri"/>
                <a:cs typeface="Calibri"/>
              </a:rPr>
              <a:t>v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spc="15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vi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94646" y="2570479"/>
            <a:ext cx="1606550" cy="1835785"/>
            <a:chOff x="794646" y="2570479"/>
            <a:chExt cx="1606550" cy="1835785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4646" y="2570479"/>
              <a:ext cx="1606240" cy="162598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5151" y="2897123"/>
              <a:ext cx="1507362" cy="150888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559" y="2836163"/>
              <a:ext cx="1092708" cy="10942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379347" y="3101416"/>
            <a:ext cx="4368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64610" y="4748276"/>
            <a:ext cx="85979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131445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P</a:t>
            </a:r>
            <a:r>
              <a:rPr sz="1400" b="1" spc="-1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odu</a:t>
            </a:r>
            <a:r>
              <a:rPr sz="1400" b="1" spc="-5" dirty="0">
                <a:latin typeface="Calibri"/>
                <a:cs typeface="Calibri"/>
              </a:rPr>
              <a:t>ct  </a:t>
            </a:r>
            <a:r>
              <a:rPr sz="1400" b="1" dirty="0">
                <a:latin typeface="Calibri"/>
                <a:cs typeface="Calibri"/>
              </a:rPr>
              <a:t>&amp;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15" dirty="0">
                <a:latin typeface="Calibri"/>
                <a:cs typeface="Calibri"/>
              </a:rPr>
              <a:t>Technology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24650" y="4772101"/>
            <a:ext cx="112395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1400" b="1" spc="-5" dirty="0" smtClean="0">
                <a:latin typeface="Calibri"/>
                <a:cs typeface="Calibri"/>
              </a:rPr>
              <a:t>In-house Tool Design &amp; Tool Making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677400" y="4772101"/>
            <a:ext cx="112141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1400" b="1" spc="-5" dirty="0" smtClean="0">
                <a:latin typeface="Calibri"/>
                <a:cs typeface="Calibri"/>
              </a:rPr>
              <a:t>Customers &amp; Honors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3" name="Picture 5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46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3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12192000" y="0"/>
                </a:moveTo>
                <a:lnTo>
                  <a:pt x="0" y="0"/>
                </a:lnTo>
                <a:lnTo>
                  <a:pt x="0" y="6851904"/>
                </a:lnTo>
                <a:lnTo>
                  <a:pt x="12192000" y="685190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715" y="6400800"/>
            <a:ext cx="12199715" cy="246888"/>
          </a:xfrm>
          <a:prstGeom prst="rect">
            <a:avLst/>
          </a:prstGeom>
        </p:spPr>
      </p:pic>
      <p:sp>
        <p:nvSpPr>
          <p:cNvPr id="56" name="Title 2"/>
          <p:cNvSpPr>
            <a:spLocks noGrp="1"/>
          </p:cNvSpPr>
          <p:nvPr>
            <p:ph type="title"/>
          </p:nvPr>
        </p:nvSpPr>
        <p:spPr>
          <a:xfrm>
            <a:off x="1" y="58064"/>
            <a:ext cx="12191998" cy="627736"/>
          </a:xfrm>
        </p:spPr>
        <p:txBody>
          <a:bodyPr vert="horz" wrap="square" lIns="0" tIns="12065" rIns="0" bIns="0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12700" algn="ctr" rtl="0">
              <a:spcBef>
                <a:spcPts val="95"/>
              </a:spcBef>
            </a:pPr>
            <a:r>
              <a:rPr lang="en-US" sz="4000" kern="1200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 Light"/>
                <a:cs typeface="Calibri Light"/>
              </a:rPr>
              <a:t>MOULD MANUFACTURING CAPABILITIES</a:t>
            </a:r>
            <a:endParaRPr lang="en-US" sz="4000" kern="1200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 Light"/>
              <a:cs typeface="Calibri Light"/>
            </a:endParaRPr>
          </a:p>
        </p:txBody>
      </p:sp>
      <p:pic>
        <p:nvPicPr>
          <p:cNvPr id="57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716" y="743712"/>
            <a:ext cx="12199715" cy="246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1142997"/>
            <a:ext cx="3098800" cy="20087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" y="3152000"/>
            <a:ext cx="309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Bahnschrift SemiBold SemiConden" pitchFamily="34" charset="0"/>
              </a:defRPr>
            </a:lvl1pPr>
          </a:lstStyle>
          <a:p>
            <a:r>
              <a:rPr lang="en-IN" dirty="0"/>
              <a:t>2-PLATE MOULD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142997"/>
            <a:ext cx="2206553" cy="20073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81600" y="3144326"/>
            <a:ext cx="220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Bahnschrift SemiBold SemiConden" pitchFamily="34" charset="0"/>
              </a:defRPr>
            </a:lvl1pPr>
          </a:lstStyle>
          <a:p>
            <a:r>
              <a:rPr lang="en-IN" dirty="0"/>
              <a:t>3-PLATE MOULD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200" y="1159331"/>
            <a:ext cx="2870200" cy="20073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12200" y="3166646"/>
            <a:ext cx="287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Bahnschrift SemiBold SemiConden" pitchFamily="34" charset="0"/>
              </a:rPr>
              <a:t>HOT RUNNER MOULD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3682686"/>
            <a:ext cx="3098800" cy="21111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0600" y="5833646"/>
            <a:ext cx="309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Bahnschrift SemiBold SemiConden" pitchFamily="34" charset="0"/>
              </a:defRPr>
            </a:lvl1pPr>
          </a:lstStyle>
          <a:p>
            <a:r>
              <a:rPr lang="en-IN" dirty="0"/>
              <a:t>UNSCREWING MOULD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599" y="5002649"/>
            <a:ext cx="2206553" cy="8309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0944" y="5805099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Bahnschrift SemiBold SemiConden" pitchFamily="34" charset="0"/>
              </a:defRPr>
            </a:lvl1pPr>
          </a:lstStyle>
          <a:p>
            <a:r>
              <a:rPr lang="en-IN" dirty="0"/>
              <a:t>MOULDS WITH MULTIPLE LIFTERS AND SIDE CORES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83738" y="3720700"/>
            <a:ext cx="2204412" cy="127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356600" y="4374299"/>
            <a:ext cx="3581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Bahnschrift SemiBold SemiConden" pitchFamily="34" charset="0"/>
              </a:defRPr>
            </a:lvl1pPr>
          </a:lstStyle>
          <a:p>
            <a:pPr algn="l"/>
            <a:r>
              <a:rPr lang="en-IN" dirty="0"/>
              <a:t>BLOW MOULDS </a:t>
            </a:r>
            <a:r>
              <a:rPr lang="en-IN" dirty="0" smtClean="0"/>
              <a:t>FROM 1 </a:t>
            </a:r>
            <a:r>
              <a:rPr lang="en-IN" dirty="0"/>
              <a:t>LITRE TO 200 LITRES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56600" y="5112603"/>
            <a:ext cx="358139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Bahnschrift SemiBold SemiConden" pitchFamily="34" charset="0"/>
              </a:defRPr>
            </a:lvl1pPr>
          </a:lstStyle>
          <a:p>
            <a:pPr algn="l"/>
            <a:r>
              <a:rPr lang="en-IN" dirty="0"/>
              <a:t>MOULDS SUITABLE FOR PROCESSING HIGH PERFORMANCE MATERIAL LIKE PEEK,PPS ETC.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56600" y="3886200"/>
            <a:ext cx="3581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Bahnschrift SemiBold SemiConden" pitchFamily="34" charset="0"/>
              </a:defRPr>
            </a:lvl1pPr>
          </a:lstStyle>
          <a:p>
            <a:pPr algn="l"/>
            <a:r>
              <a:rPr lang="en-IN" dirty="0"/>
              <a:t>MULTIPLE INSERT MOULDING MOULDS</a:t>
            </a:r>
          </a:p>
        </p:txBody>
      </p:sp>
      <p:pic>
        <p:nvPicPr>
          <p:cNvPr id="23" name="Picture 2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21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130" y="76200"/>
            <a:ext cx="6148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In-House</a:t>
            </a:r>
            <a:r>
              <a:rPr sz="2800" b="0" spc="-80" dirty="0">
                <a:latin typeface="Calibri Light"/>
                <a:cs typeface="Calibri Light"/>
              </a:rPr>
              <a:t> </a:t>
            </a:r>
            <a:r>
              <a:rPr sz="2800" b="0" spc="-50" dirty="0">
                <a:latin typeface="Calibri Light"/>
                <a:cs typeface="Calibri Light"/>
              </a:rPr>
              <a:t>Tooling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15" dirty="0">
                <a:latin typeface="Calibri Light"/>
                <a:cs typeface="Calibri Light"/>
              </a:rPr>
              <a:t>Design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15" dirty="0">
                <a:latin typeface="Calibri Light"/>
                <a:cs typeface="Calibri Light"/>
              </a:rPr>
              <a:t>and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Manufacturing</a:t>
            </a:r>
            <a:endParaRPr sz="2800" dirty="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1933" y="3717923"/>
            <a:ext cx="4824915" cy="2528951"/>
            <a:chOff x="432555" y="2683396"/>
            <a:chExt cx="3152775" cy="16319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555" y="2683396"/>
              <a:ext cx="3152153" cy="16314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04" y="2702051"/>
              <a:ext cx="3041904" cy="151942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32555" y="722063"/>
            <a:ext cx="4825245" cy="2800663"/>
            <a:chOff x="432555" y="722063"/>
            <a:chExt cx="3152775" cy="18510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555" y="722063"/>
              <a:ext cx="3152153" cy="18507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104" y="740663"/>
              <a:ext cx="3041904" cy="174040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902306" y="3746831"/>
            <a:ext cx="3089294" cy="2499213"/>
            <a:chOff x="4390363" y="4516798"/>
            <a:chExt cx="2472690" cy="182372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0363" y="4516798"/>
              <a:ext cx="2472489" cy="182337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8932" y="4533899"/>
              <a:ext cx="2360675" cy="1712976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9218847" y="4020908"/>
            <a:ext cx="2622409" cy="1806427"/>
            <a:chOff x="4402583" y="2729173"/>
            <a:chExt cx="2460625" cy="166179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2583" y="2729173"/>
              <a:ext cx="2460240" cy="16617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1123" y="2747772"/>
              <a:ext cx="2348483" cy="1549908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867400" y="750205"/>
            <a:ext cx="4648200" cy="2772122"/>
            <a:chOff x="4390363" y="754023"/>
            <a:chExt cx="2472690" cy="189547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0363" y="754023"/>
              <a:ext cx="2472489" cy="189504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8932" y="772667"/>
              <a:ext cx="2360675" cy="1784603"/>
            </a:xfrm>
            <a:prstGeom prst="rect">
              <a:avLst/>
            </a:prstGeom>
          </p:spPr>
        </p:pic>
      </p:grpSp>
      <p:pic>
        <p:nvPicPr>
          <p:cNvPr id="55" name="Picture 54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5"/>
          <p:cNvSpPr txBox="1"/>
          <p:nvPr/>
        </p:nvSpPr>
        <p:spPr>
          <a:xfrm>
            <a:off x="4258056" y="1645920"/>
            <a:ext cx="14554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 smtClean="0">
                <a:solidFill>
                  <a:srgbClr val="C00000"/>
                </a:solidFill>
                <a:latin typeface="Microsoft YaHei"/>
                <a:cs typeface="Microsoft YaHei"/>
              </a:rPr>
              <a:t>0</a:t>
            </a:r>
            <a:r>
              <a:rPr lang="en-US" sz="9600" spc="-5" dirty="0" smtClean="0">
                <a:solidFill>
                  <a:srgbClr val="C00000"/>
                </a:solidFill>
                <a:latin typeface="Microsoft YaHei"/>
                <a:cs typeface="Microsoft YaHei"/>
              </a:rPr>
              <a:t>4</a:t>
            </a:r>
            <a:endParaRPr sz="9600" dirty="0">
              <a:solidFill>
                <a:srgbClr val="C00000"/>
              </a:solidFill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2086" y="1616800"/>
            <a:ext cx="14554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 smtClean="0">
                <a:latin typeface="Microsoft YaHei"/>
                <a:cs typeface="Microsoft YaHei"/>
              </a:rPr>
              <a:t>0</a:t>
            </a:r>
            <a:r>
              <a:rPr lang="en-US" sz="9600" spc="-5" dirty="0" smtClean="0">
                <a:latin typeface="Microsoft YaHei"/>
                <a:cs typeface="Microsoft YaHei"/>
              </a:rPr>
              <a:t>4</a:t>
            </a:r>
            <a:endParaRPr sz="9600" dirty="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4267" y="2346960"/>
            <a:ext cx="1792224" cy="44957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455664" y="4523219"/>
            <a:ext cx="1030605" cy="379730"/>
            <a:chOff x="6455664" y="4523219"/>
            <a:chExt cx="1030605" cy="3797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5664" y="4523219"/>
              <a:ext cx="396163" cy="3793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9964" y="4637531"/>
              <a:ext cx="121919" cy="1051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2656" y="4523219"/>
              <a:ext cx="396176" cy="3793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6956" y="4637531"/>
              <a:ext cx="121920" cy="1051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9648" y="4523219"/>
              <a:ext cx="396176" cy="3793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3948" y="4637531"/>
              <a:ext cx="121920" cy="10515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99931" y="2346960"/>
            <a:ext cx="3592068" cy="23957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346960"/>
            <a:ext cx="3110483" cy="239572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297426" y="3118180"/>
            <a:ext cx="215836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5" dirty="0" smtClean="0">
                <a:latin typeface="Calibri Light"/>
                <a:cs typeface="Calibri Light"/>
              </a:rPr>
              <a:t>Customers</a:t>
            </a:r>
            <a:r>
              <a:rPr lang="en-US" sz="4000" b="0" spc="-55" dirty="0" smtClean="0">
                <a:latin typeface="Calibri Light"/>
                <a:cs typeface="Calibri Light"/>
              </a:rPr>
              <a:t> &amp; Honors</a:t>
            </a:r>
            <a:endParaRPr sz="4000" dirty="0">
              <a:latin typeface="Calibri Light"/>
              <a:cs typeface="Calibri Light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DDDAE941-8A86-4B53-84AF-1D4785A04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500" t="20356" r="18333" b="67786"/>
          <a:stretch/>
        </p:blipFill>
        <p:spPr>
          <a:xfrm>
            <a:off x="838200" y="1905001"/>
            <a:ext cx="1240535" cy="6934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1522" y="447293"/>
            <a:ext cx="469047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latin typeface="Calibri Light"/>
                <a:cs typeface="Calibri Light"/>
              </a:rPr>
              <a:t>Main</a:t>
            </a:r>
            <a:r>
              <a:rPr sz="2800" b="0" spc="-140" dirty="0">
                <a:latin typeface="Calibri Light"/>
                <a:cs typeface="Calibri Light"/>
              </a:rPr>
              <a:t> </a:t>
            </a:r>
            <a:r>
              <a:rPr sz="2800" b="0" spc="-35" dirty="0" smtClean="0">
                <a:latin typeface="Calibri Light"/>
                <a:cs typeface="Calibri Light"/>
              </a:rPr>
              <a:t>Customers</a:t>
            </a:r>
            <a:r>
              <a:rPr lang="en-US" sz="2800" b="0" spc="-35" dirty="0" smtClean="0">
                <a:latin typeface="Calibri Light"/>
                <a:cs typeface="Calibri Light"/>
              </a:rPr>
              <a:t> : Magnum India</a:t>
            </a:r>
            <a:endParaRPr sz="2800" dirty="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279936"/>
            <a:ext cx="12192000" cy="1200785"/>
            <a:chOff x="0" y="5279936"/>
            <a:chExt cx="12192000" cy="12007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79936"/>
              <a:ext cx="12191999" cy="12007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611368"/>
              <a:ext cx="12185904" cy="7498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49065" y="5685535"/>
            <a:ext cx="4287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100"/>
              </a:spcBef>
            </a:pPr>
            <a:r>
              <a:rPr sz="1800" b="0" spc="-25" dirty="0">
                <a:solidFill>
                  <a:srgbClr val="FFFFFF"/>
                </a:solidFill>
                <a:latin typeface="Calibri Light"/>
                <a:cs typeface="Calibri Light"/>
              </a:rPr>
              <a:t>Technology</a:t>
            </a:r>
            <a:r>
              <a:rPr sz="1800" b="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FFFFFF"/>
                </a:solidFill>
                <a:latin typeface="Calibri Light"/>
                <a:cs typeface="Calibri Light"/>
              </a:rPr>
              <a:t>+</a:t>
            </a:r>
            <a:r>
              <a:rPr sz="1800" b="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FFFFFF"/>
                </a:solidFill>
                <a:latin typeface="Calibri Light"/>
                <a:cs typeface="Calibri Light"/>
              </a:rPr>
              <a:t>Quality</a:t>
            </a:r>
            <a:r>
              <a:rPr sz="1800" b="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FFFFFF"/>
                </a:solidFill>
                <a:latin typeface="Calibri Light"/>
                <a:cs typeface="Calibri Light"/>
              </a:rPr>
              <a:t>+</a:t>
            </a:r>
            <a:r>
              <a:rPr sz="1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800" b="0" spc="-5" dirty="0">
                <a:solidFill>
                  <a:srgbClr val="FFFFFF"/>
                </a:solidFill>
                <a:latin typeface="Calibri Light"/>
                <a:cs typeface="Calibri Light"/>
              </a:rPr>
              <a:t>Fulfillment</a:t>
            </a:r>
            <a:r>
              <a:rPr sz="1800" b="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FFFFFF"/>
                </a:solidFill>
                <a:latin typeface="Calibri Light"/>
                <a:cs typeface="Calibri Light"/>
              </a:rPr>
              <a:t>+</a:t>
            </a:r>
            <a:r>
              <a:rPr sz="1800" b="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Cost </a:t>
            </a:r>
            <a:r>
              <a:rPr sz="1800" b="0" spc="-5" dirty="0">
                <a:solidFill>
                  <a:srgbClr val="FFFFFF"/>
                </a:solidFill>
                <a:latin typeface="Calibri Light"/>
                <a:cs typeface="Calibri Light"/>
              </a:rPr>
              <a:t> Multi-dimensional</a:t>
            </a:r>
            <a:r>
              <a:rPr sz="1800" b="0" spc="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800" b="0" spc="-5" dirty="0">
                <a:solidFill>
                  <a:srgbClr val="FFFFFF"/>
                </a:solidFill>
                <a:latin typeface="Calibri Light"/>
                <a:cs typeface="Calibri Light"/>
              </a:rPr>
              <a:t>partnership</a:t>
            </a:r>
            <a:r>
              <a:rPr sz="1800" b="0" spc="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r>
              <a:rPr sz="1800" b="0" spc="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800" b="0" spc="-15" dirty="0">
                <a:solidFill>
                  <a:srgbClr val="FFFFFF"/>
                </a:solidFill>
                <a:latin typeface="Calibri Light"/>
                <a:cs typeface="Calibri Light"/>
              </a:rPr>
              <a:t>customers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3030" y="1325700"/>
            <a:ext cx="1614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B</a:t>
            </a:r>
            <a:r>
              <a:rPr sz="1200" spc="-15" dirty="0">
                <a:solidFill>
                  <a:srgbClr val="3D3D3D"/>
                </a:solidFill>
                <a:latin typeface="Microsoft YaHei"/>
                <a:cs typeface="Microsoft YaHei"/>
              </a:rPr>
              <a:t>r</a:t>
            </a:r>
            <a:r>
              <a:rPr sz="1200" spc="-20" dirty="0">
                <a:solidFill>
                  <a:srgbClr val="3D3D3D"/>
                </a:solidFill>
                <a:latin typeface="Microsoft YaHei"/>
                <a:cs typeface="Microsoft YaHei"/>
              </a:rPr>
              <a:t>a</a:t>
            </a:r>
            <a:r>
              <a:rPr sz="1200" spc="-10" dirty="0">
                <a:solidFill>
                  <a:srgbClr val="3D3D3D"/>
                </a:solidFill>
                <a:latin typeface="Microsoft YaHei"/>
                <a:cs typeface="Microsoft YaHei"/>
              </a:rPr>
              <a:t>n</a:t>
            </a:r>
            <a:r>
              <a:rPr sz="1200" spc="-15" dirty="0">
                <a:solidFill>
                  <a:srgbClr val="3D3D3D"/>
                </a:solidFill>
                <a:latin typeface="Microsoft YaHei"/>
                <a:cs typeface="Microsoft YaHei"/>
              </a:rPr>
              <a:t>d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s</a:t>
            </a:r>
            <a:r>
              <a:rPr sz="1200" spc="-60" dirty="0">
                <a:solidFill>
                  <a:srgbClr val="3D3D3D"/>
                </a:solidFill>
                <a:latin typeface="Microsoft YaHei"/>
                <a:cs typeface="Microsoft YaHei"/>
              </a:rPr>
              <a:t> </a:t>
            </a:r>
            <a:r>
              <a:rPr sz="1200" spc="-15" dirty="0">
                <a:solidFill>
                  <a:srgbClr val="3D3D3D"/>
                </a:solidFill>
                <a:latin typeface="Microsoft YaHei"/>
                <a:cs typeface="Microsoft YaHei"/>
              </a:rPr>
              <a:t>d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i</a:t>
            </a:r>
            <a:r>
              <a:rPr sz="1200" spc="-40" dirty="0">
                <a:solidFill>
                  <a:srgbClr val="3D3D3D"/>
                </a:solidFill>
                <a:latin typeface="Microsoft YaHei"/>
                <a:cs typeface="Microsoft YaHei"/>
              </a:rPr>
              <a:t>r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e</a:t>
            </a:r>
            <a:r>
              <a:rPr sz="1200" spc="-5" dirty="0">
                <a:solidFill>
                  <a:srgbClr val="3D3D3D"/>
                </a:solidFill>
                <a:latin typeface="Microsoft YaHei"/>
                <a:cs typeface="Microsoft YaHei"/>
              </a:rPr>
              <a:t>c</a:t>
            </a:r>
            <a:r>
              <a:rPr sz="1200" spc="-20" dirty="0">
                <a:solidFill>
                  <a:srgbClr val="3D3D3D"/>
                </a:solidFill>
                <a:latin typeface="Microsoft YaHei"/>
                <a:cs typeface="Microsoft YaHei"/>
              </a:rPr>
              <a:t>t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ly</a:t>
            </a:r>
            <a:r>
              <a:rPr sz="1200" spc="-20" dirty="0">
                <a:solidFill>
                  <a:srgbClr val="3D3D3D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3D3D3D"/>
                </a:solidFill>
                <a:latin typeface="Microsoft YaHei"/>
                <a:cs typeface="Microsoft YaHei"/>
              </a:rPr>
              <a:t>s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e</a:t>
            </a:r>
            <a:r>
              <a:rPr sz="1200" spc="80" dirty="0">
                <a:solidFill>
                  <a:srgbClr val="3D3D3D"/>
                </a:solidFill>
                <a:latin typeface="Microsoft YaHei"/>
                <a:cs typeface="Microsoft YaHei"/>
              </a:rPr>
              <a:t>r</a:t>
            </a:r>
            <a:r>
              <a:rPr sz="1200" spc="-55" dirty="0">
                <a:solidFill>
                  <a:srgbClr val="3D3D3D"/>
                </a:solidFill>
                <a:latin typeface="Microsoft YaHei"/>
                <a:cs typeface="Microsoft YaHei"/>
              </a:rPr>
              <a:t>v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ed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36585" y="1325700"/>
            <a:ext cx="17437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B</a:t>
            </a:r>
            <a:r>
              <a:rPr sz="1200" spc="-20" dirty="0">
                <a:solidFill>
                  <a:srgbClr val="3D3D3D"/>
                </a:solidFill>
                <a:latin typeface="Microsoft YaHei"/>
                <a:cs typeface="Microsoft YaHei"/>
              </a:rPr>
              <a:t>ra</a:t>
            </a:r>
            <a:r>
              <a:rPr sz="1200" spc="-10" dirty="0">
                <a:solidFill>
                  <a:srgbClr val="3D3D3D"/>
                </a:solidFill>
                <a:latin typeface="Microsoft YaHei"/>
                <a:cs typeface="Microsoft YaHei"/>
              </a:rPr>
              <a:t>n</a:t>
            </a:r>
            <a:r>
              <a:rPr sz="1200" spc="-15" dirty="0">
                <a:solidFill>
                  <a:srgbClr val="3D3D3D"/>
                </a:solidFill>
                <a:latin typeface="Microsoft YaHei"/>
                <a:cs typeface="Microsoft YaHei"/>
              </a:rPr>
              <a:t>d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s</a:t>
            </a:r>
            <a:r>
              <a:rPr sz="1200" spc="-65" dirty="0">
                <a:solidFill>
                  <a:srgbClr val="3D3D3D"/>
                </a:solidFill>
                <a:latin typeface="Microsoft YaHei"/>
                <a:cs typeface="Microsoft YaHei"/>
              </a:rPr>
              <a:t> </a:t>
            </a:r>
            <a:r>
              <a:rPr sz="1200" spc="-10" dirty="0">
                <a:solidFill>
                  <a:srgbClr val="3D3D3D"/>
                </a:solidFill>
                <a:latin typeface="Microsoft YaHei"/>
                <a:cs typeface="Microsoft YaHei"/>
              </a:rPr>
              <a:t>in</a:t>
            </a:r>
            <a:r>
              <a:rPr sz="1200" spc="-15" dirty="0">
                <a:solidFill>
                  <a:srgbClr val="3D3D3D"/>
                </a:solidFill>
                <a:latin typeface="Microsoft YaHei"/>
                <a:cs typeface="Microsoft YaHei"/>
              </a:rPr>
              <a:t>d</a:t>
            </a:r>
            <a:r>
              <a:rPr sz="1200" spc="-10" dirty="0">
                <a:solidFill>
                  <a:srgbClr val="3D3D3D"/>
                </a:solidFill>
                <a:latin typeface="Microsoft YaHei"/>
                <a:cs typeface="Microsoft YaHei"/>
              </a:rPr>
              <a:t>i</a:t>
            </a:r>
            <a:r>
              <a:rPr sz="1200" spc="-40" dirty="0">
                <a:solidFill>
                  <a:srgbClr val="3D3D3D"/>
                </a:solidFill>
                <a:latin typeface="Microsoft YaHei"/>
                <a:cs typeface="Microsoft YaHei"/>
              </a:rPr>
              <a:t>r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e</a:t>
            </a:r>
            <a:r>
              <a:rPr sz="1200" spc="-5" dirty="0">
                <a:solidFill>
                  <a:srgbClr val="3D3D3D"/>
                </a:solidFill>
                <a:latin typeface="Microsoft YaHei"/>
                <a:cs typeface="Microsoft YaHei"/>
              </a:rPr>
              <a:t>c</a:t>
            </a:r>
            <a:r>
              <a:rPr sz="1200" spc="-20" dirty="0">
                <a:solidFill>
                  <a:srgbClr val="3D3D3D"/>
                </a:solidFill>
                <a:latin typeface="Microsoft YaHei"/>
                <a:cs typeface="Microsoft YaHei"/>
              </a:rPr>
              <a:t>t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ly</a:t>
            </a:r>
            <a:r>
              <a:rPr sz="1200" spc="-20" dirty="0">
                <a:solidFill>
                  <a:srgbClr val="3D3D3D"/>
                </a:solidFill>
                <a:latin typeface="Microsoft YaHei"/>
                <a:cs typeface="Microsoft YaHei"/>
              </a:rPr>
              <a:t> </a:t>
            </a:r>
            <a:r>
              <a:rPr sz="1200" spc="-15" dirty="0">
                <a:solidFill>
                  <a:srgbClr val="3D3D3D"/>
                </a:solidFill>
                <a:latin typeface="Microsoft YaHei"/>
                <a:cs typeface="Microsoft YaHei"/>
              </a:rPr>
              <a:t>s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e</a:t>
            </a:r>
            <a:r>
              <a:rPr sz="1200" spc="80" dirty="0">
                <a:solidFill>
                  <a:srgbClr val="3D3D3D"/>
                </a:solidFill>
                <a:latin typeface="Microsoft YaHei"/>
                <a:cs typeface="Microsoft YaHei"/>
              </a:rPr>
              <a:t>r</a:t>
            </a:r>
            <a:r>
              <a:rPr sz="1200" spc="-60" dirty="0">
                <a:solidFill>
                  <a:srgbClr val="3D3D3D"/>
                </a:solidFill>
                <a:latin typeface="Microsoft YaHei"/>
                <a:cs typeface="Microsoft YaHei"/>
              </a:rPr>
              <a:t>v</a:t>
            </a:r>
            <a:r>
              <a:rPr sz="1200" dirty="0">
                <a:solidFill>
                  <a:srgbClr val="3D3D3D"/>
                </a:solidFill>
                <a:latin typeface="Microsoft YaHei"/>
                <a:cs typeface="Microsoft YaHei"/>
              </a:rPr>
              <a:t>ed</a:t>
            </a:r>
            <a:endParaRPr sz="1200" dirty="0">
              <a:latin typeface="Microsoft YaHei"/>
              <a:cs typeface="Microsoft YaHei"/>
            </a:endParaRPr>
          </a:p>
        </p:txBody>
      </p:sp>
      <p:pic>
        <p:nvPicPr>
          <p:cNvPr id="50" name="Picture 4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492D1B1B-C5F6-4638-A943-1989894130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33" t="18874" r="10000" b="58893"/>
          <a:stretch/>
        </p:blipFill>
        <p:spPr>
          <a:xfrm>
            <a:off x="3537740" y="2720341"/>
            <a:ext cx="1200378" cy="6934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A470E5E8-8893-4D45-9A01-F3154A7E4B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833" t="15910" r="7500" b="61857"/>
          <a:stretch/>
        </p:blipFill>
        <p:spPr>
          <a:xfrm>
            <a:off x="2182368" y="1905000"/>
            <a:ext cx="1228344" cy="6934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C624F867-07BB-4D87-8C50-BD119269F5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965" t="21838" r="5000" b="60446"/>
          <a:stretch/>
        </p:blipFill>
        <p:spPr>
          <a:xfrm>
            <a:off x="3537739" y="1905001"/>
            <a:ext cx="1200378" cy="6934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256B95B3-CCC6-407E-9175-C82473D692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494" t="15909" r="16667" b="66304"/>
          <a:stretch/>
        </p:blipFill>
        <p:spPr>
          <a:xfrm>
            <a:off x="4841746" y="1905000"/>
            <a:ext cx="1220725" cy="6934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57742B68-57CC-4769-8EE8-18D6760C57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248" t="18549" r="17252" b="69594"/>
          <a:stretch/>
        </p:blipFill>
        <p:spPr>
          <a:xfrm>
            <a:off x="3537739" y="3535680"/>
            <a:ext cx="1200379" cy="6934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8" t="17500" r="8749" b="69445"/>
          <a:stretch/>
        </p:blipFill>
        <p:spPr bwMode="auto">
          <a:xfrm>
            <a:off x="2191511" y="2720341"/>
            <a:ext cx="1219201" cy="693419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3" t="20027" r="3828" b="72083"/>
          <a:stretch/>
        </p:blipFill>
        <p:spPr bwMode="auto">
          <a:xfrm>
            <a:off x="2191511" y="3535681"/>
            <a:ext cx="1219201" cy="693418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Motherson-Logo - Trade Brai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46" y="2720338"/>
            <a:ext cx="1210550" cy="693419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434" t="22155" r="14719" b="52173"/>
          <a:stretch/>
        </p:blipFill>
        <p:spPr>
          <a:xfrm>
            <a:off x="838200" y="3535680"/>
            <a:ext cx="1240535" cy="6934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70" name="Group 69"/>
          <p:cNvGrpSpPr/>
          <p:nvPr/>
        </p:nvGrpSpPr>
        <p:grpSpPr>
          <a:xfrm>
            <a:off x="6592498" y="1905318"/>
            <a:ext cx="1214627" cy="693419"/>
            <a:chOff x="7917180" y="3046475"/>
            <a:chExt cx="1214627" cy="69341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xmlns="" id="{168FDD24-94AE-4B6D-8C3E-649D2C658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7500" t="20356" r="18333" b="70751"/>
            <a:stretch/>
          </p:blipFill>
          <p:spPr>
            <a:xfrm>
              <a:off x="7997081" y="3184997"/>
              <a:ext cx="1054824" cy="416376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9" name="Flowchart: Alternate Process 68"/>
            <p:cNvSpPr/>
            <p:nvPr/>
          </p:nvSpPr>
          <p:spPr>
            <a:xfrm>
              <a:off x="7917180" y="3046475"/>
              <a:ext cx="1214627" cy="693419"/>
            </a:xfrm>
            <a:prstGeom prst="flowChartAlternateProcess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32" t="24790" r="14475" b="48768"/>
          <a:stretch/>
        </p:blipFill>
        <p:spPr>
          <a:xfrm>
            <a:off x="4841746" y="3535681"/>
            <a:ext cx="1220725" cy="6934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C6002578-BF5B-4529-9688-C391D97167D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80" t="21838" r="5001" b="54446"/>
          <a:stretch/>
        </p:blipFill>
        <p:spPr>
          <a:xfrm>
            <a:off x="848867" y="4351020"/>
            <a:ext cx="1229867" cy="6934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2E0D3D4E-D413-472E-869D-144E3405B5C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00" t="15839" r="15000" b="64893"/>
          <a:stretch/>
        </p:blipFill>
        <p:spPr>
          <a:xfrm>
            <a:off x="2182368" y="4351019"/>
            <a:ext cx="1228343" cy="6934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0" name="AutoShape 2" descr="Ashok Leyland png images | PNGW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4" descr="Ashok Leyland png images | PNGW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9250679" y="1905318"/>
            <a:ext cx="1214627" cy="693419"/>
            <a:chOff x="7917180" y="3046476"/>
            <a:chExt cx="1214627" cy="693419"/>
          </a:xfrm>
        </p:grpSpPr>
        <p:pic>
          <p:nvPicPr>
            <p:cNvPr id="4104" name="Picture 8" descr="Download Ashok Leyland Logo in SVG Vector or PNG File Format - Logo.wine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4" t="29061" r="9244" b="23754"/>
            <a:stretch/>
          </p:blipFill>
          <p:spPr bwMode="auto">
            <a:xfrm>
              <a:off x="7997081" y="3184997"/>
              <a:ext cx="1054824" cy="416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Flowchart: Alternate Process 83"/>
            <p:cNvSpPr/>
            <p:nvPr/>
          </p:nvSpPr>
          <p:spPr>
            <a:xfrm>
              <a:off x="7917180" y="3046476"/>
              <a:ext cx="1214627" cy="693419"/>
            </a:xfrm>
            <a:prstGeom prst="flowChartAlternateProcess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AutoShape 10" descr="Yamaha png images | PNGWi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AutoShape 12" descr="Yamaha logo transparent PNG 22100289 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AutoShape 14" descr="Yamaha PNG Logo PNG Image Free Download From pixlok.com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Yamaha logo, Yamaha Motor Company Motorcycle Yamaha Corporation Logo  Sticker, yamaha, transport, yamaha png | PNGEg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Yamaha logo, Yamaha Motor Company Motorcycle Yamaha Corporation Logo  Sticker, yamaha, transport, yamaha png | PNGEg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Yamaha logo, Yamaha Motor Company Motorcycle Yamaha Corporation Logo  Sticker, yamaha, transport, yamaha png | PNGEg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Yamaha logo, Yamaha Motor Company Motorcycle Yamaha Corporation Logo  Sticker, yamaha, transport, yamaha png | PNGEg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0591800" y="1905002"/>
            <a:ext cx="1214627" cy="693419"/>
            <a:chOff x="9250680" y="3046474"/>
            <a:chExt cx="1214627" cy="693419"/>
          </a:xfrm>
        </p:grpSpPr>
        <p:pic>
          <p:nvPicPr>
            <p:cNvPr id="1040" name="Picture 16" descr="Yamaha Logo No Background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9668" y="3184995"/>
              <a:ext cx="636650" cy="41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Flowchart: Alternate Process 46"/>
            <p:cNvSpPr/>
            <p:nvPr/>
          </p:nvSpPr>
          <p:spPr>
            <a:xfrm>
              <a:off x="9250680" y="3046474"/>
              <a:ext cx="1214627" cy="693419"/>
            </a:xfrm>
            <a:prstGeom prst="flowChartAlternateProcess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17179" y="2720341"/>
            <a:ext cx="1214627" cy="693419"/>
            <a:chOff x="9250680" y="3046476"/>
            <a:chExt cx="1214627" cy="693419"/>
          </a:xfrm>
        </p:grpSpPr>
        <p:pic>
          <p:nvPicPr>
            <p:cNvPr id="1048" name="Picture 24" descr="Car Logo Hyundai transparent PNG - StickPNG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5" r="12501" b="4072"/>
            <a:stretch/>
          </p:blipFill>
          <p:spPr bwMode="auto">
            <a:xfrm>
              <a:off x="9480485" y="3129271"/>
              <a:ext cx="755015" cy="527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Flowchart: Alternate Process 66"/>
            <p:cNvSpPr/>
            <p:nvPr/>
          </p:nvSpPr>
          <p:spPr>
            <a:xfrm>
              <a:off x="9250680" y="3046476"/>
              <a:ext cx="1214627" cy="693419"/>
            </a:xfrm>
            <a:prstGeom prst="flowChartAlternateProcess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0679" y="2720341"/>
            <a:ext cx="1214627" cy="693419"/>
            <a:chOff x="9250679" y="2720341"/>
            <a:chExt cx="1214627" cy="693419"/>
          </a:xfrm>
        </p:grpSpPr>
        <p:pic>
          <p:nvPicPr>
            <p:cNvPr id="1050" name="Picture 26" descr="Car Logo Tata transparent PNG - StickPN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0" t="16371" r="28510" b="14903"/>
            <a:stretch/>
          </p:blipFill>
          <p:spPr bwMode="auto">
            <a:xfrm>
              <a:off x="9534299" y="2803136"/>
              <a:ext cx="647385" cy="527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Flowchart: Alternate Process 75"/>
            <p:cNvSpPr/>
            <p:nvPr/>
          </p:nvSpPr>
          <p:spPr>
            <a:xfrm>
              <a:off x="9250679" y="2720341"/>
              <a:ext cx="1214627" cy="693419"/>
            </a:xfrm>
            <a:prstGeom prst="flowChartAlternateProcess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17177" y="1905002"/>
            <a:ext cx="1214627" cy="693419"/>
            <a:chOff x="7917177" y="2231137"/>
            <a:chExt cx="1214627" cy="693419"/>
          </a:xfrm>
        </p:grpSpPr>
        <p:pic>
          <p:nvPicPr>
            <p:cNvPr id="1052" name="Picture 28" descr="Logo Toyota Png - Free Transparent PNG Logos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9335" y="2310085"/>
              <a:ext cx="770314" cy="535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Flowchart: Alternate Process 78"/>
            <p:cNvSpPr/>
            <p:nvPr/>
          </p:nvSpPr>
          <p:spPr>
            <a:xfrm>
              <a:off x="7917177" y="2231137"/>
              <a:ext cx="1214627" cy="693419"/>
            </a:xfrm>
            <a:prstGeom prst="flowChartAlternateProcess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utoShape 4" descr="NTN Logo PNG Transparent &amp; SVG Vector - Freebie Supply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537740" y="4339448"/>
            <a:ext cx="1200378" cy="693416"/>
            <a:chOff x="3537740" y="4339448"/>
            <a:chExt cx="1200378" cy="693416"/>
          </a:xfrm>
        </p:grpSpPr>
        <p:pic>
          <p:nvPicPr>
            <p:cNvPr id="1030" name="Picture 6" descr="File:NTN Corporation Logo.svg - Wikipedia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105" y="4477475"/>
              <a:ext cx="1160437" cy="41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537740" y="4339448"/>
              <a:ext cx="1200378" cy="6934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38200" y="2720338"/>
            <a:ext cx="1240535" cy="693419"/>
            <a:chOff x="4851918" y="4347224"/>
            <a:chExt cx="1200378" cy="697215"/>
          </a:xfrm>
        </p:grpSpPr>
        <p:pic>
          <p:nvPicPr>
            <p:cNvPr id="1026" name="Picture 17" descr="cid:image002.png@01D818F2.BF8200B0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895" y="4347224"/>
              <a:ext cx="86042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Rectangle 64"/>
            <p:cNvSpPr/>
            <p:nvPr/>
          </p:nvSpPr>
          <p:spPr>
            <a:xfrm>
              <a:off x="4851918" y="4351023"/>
              <a:ext cx="1200378" cy="6934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92824" y="2720340"/>
            <a:ext cx="1214627" cy="693419"/>
            <a:chOff x="6592824" y="2720340"/>
            <a:chExt cx="1214627" cy="693419"/>
          </a:xfrm>
        </p:grpSpPr>
        <p:sp>
          <p:nvSpPr>
            <p:cNvPr id="64" name="Flowchart: Alternate Process 63"/>
            <p:cNvSpPr/>
            <p:nvPr/>
          </p:nvSpPr>
          <p:spPr>
            <a:xfrm>
              <a:off x="6592824" y="2720340"/>
              <a:ext cx="1214627" cy="693419"/>
            </a:xfrm>
            <a:prstGeom prst="flowChartAlternateProcess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6" descr="File:Honda Logo.svg - Wikipedia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711" y="2780211"/>
              <a:ext cx="714852" cy="573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0591799" y="2701091"/>
            <a:ext cx="1214627" cy="693419"/>
            <a:chOff x="10591799" y="2701091"/>
            <a:chExt cx="1214627" cy="693419"/>
          </a:xfrm>
        </p:grpSpPr>
        <p:sp>
          <p:nvSpPr>
            <p:cNvPr id="66" name="Flowchart: Alternate Process 65"/>
            <p:cNvSpPr/>
            <p:nvPr/>
          </p:nvSpPr>
          <p:spPr>
            <a:xfrm>
              <a:off x="10591799" y="2701091"/>
              <a:ext cx="1214627" cy="693419"/>
            </a:xfrm>
            <a:prstGeom prst="flowChartAlternateProcess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Mahindra SUV Logo PNG vector in SVG, PDF, AI, CDR format"/>
            <p:cNvPicPr>
              <a:picLocks noChangeAspect="1" noChangeArrowheads="1"/>
            </p:cNvPicPr>
            <p:nvPr/>
          </p:nvPicPr>
          <p:blipFill rotWithShape="1"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0" t="20978" r="17399" b="20801"/>
            <a:stretch/>
          </p:blipFill>
          <p:spPr bwMode="auto">
            <a:xfrm>
              <a:off x="10789703" y="2770349"/>
              <a:ext cx="818817" cy="554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37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52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8115" y="302514"/>
            <a:ext cx="44071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0" spc="215" dirty="0" smtClean="0">
                <a:latin typeface="Gill Sans MT"/>
                <a:cs typeface="Gill Sans MT"/>
              </a:rPr>
              <a:t>Customer Awards &amp; Honors</a:t>
            </a:r>
            <a:endParaRPr sz="2400" dirty="0">
              <a:latin typeface="Gill Sans MT"/>
              <a:cs typeface="Gill Sans MT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749338" y="5866396"/>
            <a:ext cx="2444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 SemiConden" pitchFamily="34" charset="0"/>
              </a:rPr>
              <a:t>Recognition from </a:t>
            </a:r>
            <a:r>
              <a:rPr lang="en-US" sz="1600" dirty="0" smtClean="0">
                <a:latin typeface="Bahnschrift SemiBold SemiConden" pitchFamily="34" charset="0"/>
              </a:rPr>
              <a:t>JTEKT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for Delivery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2018-19</a:t>
            </a:r>
            <a:endParaRPr lang="en-US" sz="1600" dirty="0">
              <a:latin typeface="Bahnschrift SemiBold SemiConden" pitchFamily="34" charset="0"/>
            </a:endParaRPr>
          </a:p>
        </p:txBody>
      </p:sp>
      <p:pic>
        <p:nvPicPr>
          <p:cNvPr id="13" name="Picture 12" descr="IMG_20190707_121205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43" r="15603"/>
          <a:stretch/>
        </p:blipFill>
        <p:spPr>
          <a:xfrm>
            <a:off x="2133600" y="4267197"/>
            <a:ext cx="1676400" cy="1480538"/>
          </a:xfrm>
          <a:prstGeom prst="roundRect">
            <a:avLst/>
          </a:prstGeom>
        </p:spPr>
      </p:pic>
      <p:pic>
        <p:nvPicPr>
          <p:cNvPr id="14" name="Content Placeholder 15" descr="IMG_2679.JPG"/>
          <p:cNvPicPr>
            <a:picLocks noChangeAspect="1"/>
          </p:cNvPicPr>
          <p:nvPr/>
        </p:nvPicPr>
        <p:blipFill rotWithShape="1">
          <a:blip r:embed="rId4" cstate="email">
            <a:lum bright="10000" contras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84" r="8949"/>
          <a:stretch/>
        </p:blipFill>
        <p:spPr>
          <a:xfrm>
            <a:off x="9659979" y="1059871"/>
            <a:ext cx="1752601" cy="1957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9490161" y="3003831"/>
            <a:ext cx="2092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 SemiConden" pitchFamily="34" charset="0"/>
              </a:rPr>
              <a:t>Recognition from JTEKT </a:t>
            </a:r>
            <a:r>
              <a:rPr lang="en-US" sz="1600" dirty="0" smtClean="0">
                <a:latin typeface="Bahnschrift SemiBold SemiConden" pitchFamily="34" charset="0"/>
              </a:rPr>
              <a:t>for Quality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2014</a:t>
            </a:r>
            <a:endParaRPr lang="en-US" sz="1600" dirty="0">
              <a:latin typeface="Bahnschrift SemiBold SemiConden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86442" y="5866395"/>
            <a:ext cx="2473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 SemiConden" pitchFamily="34" charset="0"/>
              </a:rPr>
              <a:t>Recognition from </a:t>
            </a:r>
            <a:r>
              <a:rPr lang="en-US" sz="1600" dirty="0" smtClean="0">
                <a:latin typeface="Bahnschrift SemiBold SemiConden" pitchFamily="34" charset="0"/>
              </a:rPr>
              <a:t>JTEKT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for Indigenization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2017-18</a:t>
            </a:r>
            <a:endParaRPr lang="en-US" sz="1600" dirty="0">
              <a:latin typeface="Bahnschrift SemiBold SemiConden" pitchFamily="34" charset="0"/>
            </a:endParaRPr>
          </a:p>
        </p:txBody>
      </p:sp>
      <p:pic>
        <p:nvPicPr>
          <p:cNvPr id="17" name="Picture 16" descr="jtekt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36" t="12623" r="10656" b="9361"/>
          <a:stretch/>
        </p:blipFill>
        <p:spPr>
          <a:xfrm rot="5400000">
            <a:off x="5282794" y="4131168"/>
            <a:ext cx="1480537" cy="1752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Content Placeholder 12" descr="IMG_2682.JPG"/>
          <p:cNvPicPr>
            <a:picLocks noChangeAspect="1"/>
          </p:cNvPicPr>
          <p:nvPr/>
        </p:nvPicPr>
        <p:blipFill rotWithShape="1">
          <a:blip r:embed="rId6" cstate="email">
            <a:lum bright="9000" contras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43" t="8790" r="4489" b="10656"/>
          <a:stretch/>
        </p:blipFill>
        <p:spPr>
          <a:xfrm>
            <a:off x="8375244" y="4267199"/>
            <a:ext cx="2133603" cy="148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/>
          <p:cNvSpPr txBox="1"/>
          <p:nvPr/>
        </p:nvSpPr>
        <p:spPr>
          <a:xfrm>
            <a:off x="8114947" y="5866395"/>
            <a:ext cx="265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 SemiConden" pitchFamily="34" charset="0"/>
              </a:rPr>
              <a:t>Recognition from </a:t>
            </a:r>
            <a:r>
              <a:rPr lang="en-US" sz="1600" dirty="0" smtClean="0">
                <a:latin typeface="Bahnschrift SemiBold SemiConden" pitchFamily="34" charset="0"/>
              </a:rPr>
              <a:t>SONA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for </a:t>
            </a:r>
            <a:r>
              <a:rPr lang="en-US" sz="1600" dirty="0">
                <a:latin typeface="Bahnschrift SemiBold SemiConden" pitchFamily="34" charset="0"/>
              </a:rPr>
              <a:t>Cost Competence</a:t>
            </a:r>
          </a:p>
        </p:txBody>
      </p:sp>
      <p:pic>
        <p:nvPicPr>
          <p:cNvPr id="20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2393" y="1072063"/>
            <a:ext cx="1712976" cy="193132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05200" y="3003828"/>
            <a:ext cx="2327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 SemiConden" pitchFamily="34" charset="0"/>
              </a:rPr>
              <a:t>Recognition from </a:t>
            </a:r>
            <a:r>
              <a:rPr lang="en-US" sz="1600" dirty="0" smtClean="0">
                <a:latin typeface="Bahnschrift SemiBold SemiConden" pitchFamily="34" charset="0"/>
              </a:rPr>
              <a:t>IFB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 </a:t>
            </a:r>
            <a:r>
              <a:rPr lang="en-US" sz="1600" dirty="0">
                <a:latin typeface="Bahnschrift SemiBold SemiConden" pitchFamily="34" charset="0"/>
              </a:rPr>
              <a:t>for Best Supplier </a:t>
            </a:r>
            <a:endParaRPr lang="en-US" sz="1600" dirty="0" smtClean="0">
              <a:latin typeface="Bahnschrift SemiBold SemiConden" pitchFamily="34" charset="0"/>
            </a:endParaRP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2022-23</a:t>
            </a:r>
            <a:endParaRPr lang="en-US" sz="1600" dirty="0">
              <a:latin typeface="Bahnschrift SemiBold SemiConden" pitchFamily="34" charset="0"/>
            </a:endParaRPr>
          </a:p>
        </p:txBody>
      </p:sp>
      <p:pic>
        <p:nvPicPr>
          <p:cNvPr id="22" name="object 36"/>
          <p:cNvPicPr/>
          <p:nvPr/>
        </p:nvPicPr>
        <p:blipFill rotWithShape="1">
          <a:blip r:embed="rId8" cstate="print"/>
          <a:srcRect l="8000" r="8000"/>
          <a:stretch/>
        </p:blipFill>
        <p:spPr>
          <a:xfrm>
            <a:off x="6785061" y="1072063"/>
            <a:ext cx="1752601" cy="1931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6213562" y="3003828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 SemiConden" pitchFamily="34" charset="0"/>
              </a:rPr>
              <a:t>Recognition from IFB </a:t>
            </a:r>
            <a:endParaRPr lang="en-US" sz="1600" dirty="0" smtClean="0">
              <a:latin typeface="Bahnschrift SemiBold SemiConden" pitchFamily="34" charset="0"/>
            </a:endParaRP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for </a:t>
            </a:r>
            <a:r>
              <a:rPr lang="en-US" sz="1600" dirty="0">
                <a:latin typeface="Bahnschrift SemiBold SemiConden" pitchFamily="34" charset="0"/>
              </a:rPr>
              <a:t>Best Supplier </a:t>
            </a:r>
            <a:r>
              <a:rPr lang="en-US" sz="1600" dirty="0" smtClean="0">
                <a:latin typeface="Bahnschrift SemiBold SemiConden" pitchFamily="34" charset="0"/>
              </a:rPr>
              <a:t>In </a:t>
            </a:r>
            <a:r>
              <a:rPr lang="en-US" sz="1600" dirty="0">
                <a:latin typeface="Bahnschrift SemiBold SemiConden" pitchFamily="34" charset="0"/>
              </a:rPr>
              <a:t>All </a:t>
            </a:r>
            <a:r>
              <a:rPr lang="en-US" sz="1600" dirty="0" smtClean="0">
                <a:latin typeface="Bahnschrift SemiBold SemiConden" pitchFamily="34" charset="0"/>
              </a:rPr>
              <a:t>Aspects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2022-2023</a:t>
            </a:r>
            <a:endParaRPr lang="en-US" sz="1600" dirty="0">
              <a:latin typeface="Bahnschrift SemiBold SemiConden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198" y="1072063"/>
            <a:ext cx="1768966" cy="1931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24"/>
          <p:cNvSpPr txBox="1"/>
          <p:nvPr/>
        </p:nvSpPr>
        <p:spPr>
          <a:xfrm>
            <a:off x="381000" y="3055203"/>
            <a:ext cx="2327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 SemiConden" pitchFamily="34" charset="0"/>
              </a:rPr>
              <a:t>Recognition from </a:t>
            </a:r>
            <a:r>
              <a:rPr lang="en-US" sz="1600" dirty="0" smtClean="0">
                <a:latin typeface="Bahnschrift SemiBold SemiConden" pitchFamily="34" charset="0"/>
              </a:rPr>
              <a:t>JTEKT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for Indigenization</a:t>
            </a:r>
          </a:p>
          <a:p>
            <a:pPr algn="ctr"/>
            <a:r>
              <a:rPr lang="en-US" sz="1600" dirty="0" smtClean="0">
                <a:latin typeface="Bahnschrift SemiBold SemiConden" pitchFamily="34" charset="0"/>
              </a:rPr>
              <a:t>2023-24</a:t>
            </a:r>
            <a:endParaRPr lang="en-US" sz="1600" dirty="0">
              <a:latin typeface="Bahnschrift SemiBold SemiConde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5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56297"/>
            <a:ext cx="914400" cy="463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8314" y="302514"/>
            <a:ext cx="3097886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0" spc="215" dirty="0" smtClean="0">
                <a:latin typeface="Gill Sans MT"/>
                <a:cs typeface="Gill Sans MT"/>
              </a:rPr>
              <a:t>Milestones achieved</a:t>
            </a:r>
            <a:endParaRPr sz="2400" dirty="0">
              <a:latin typeface="Gill Sans MT"/>
              <a:cs typeface="Gill Sans MT"/>
            </a:endParaRPr>
          </a:p>
        </p:txBody>
      </p:sp>
      <p:pic>
        <p:nvPicPr>
          <p:cNvPr id="30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5400" y="838736"/>
            <a:ext cx="3276600" cy="6019263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457200" y="1310819"/>
            <a:ext cx="8564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itchFamily="2" charset="2"/>
              <a:buChar char="q"/>
            </a:pP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Partner Performance Award received from JTEKT India Group for “Support in Localisation”  in FY 2023-24.</a:t>
            </a:r>
          </a:p>
          <a:p>
            <a:pPr marL="285744" indent="-285744">
              <a:buFont typeface="Wingdings" pitchFamily="2" charset="2"/>
              <a:buChar char="q"/>
            </a:pPr>
            <a:endParaRPr lang="en-US" sz="2000" b="1" dirty="0">
              <a:latin typeface="Bahnschrift SemiBold SemiConden" pitchFamily="34" charset="0"/>
              <a:cs typeface="Calibri" panose="020F0502020204030204" pitchFamily="34" charset="0"/>
            </a:endParaRPr>
          </a:p>
          <a:p>
            <a:pPr marL="285744" indent="-285744">
              <a:buFont typeface="Wingdings" pitchFamily="2" charset="2"/>
              <a:buChar char="q"/>
            </a:pP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2 Nos High </a:t>
            </a: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Precision 2 </a:t>
            </a: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Microns Accuracy HASS </a:t>
            </a: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VMC added </a:t>
            </a: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in </a:t>
            </a: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tool room. </a:t>
            </a:r>
          </a:p>
          <a:p>
            <a:pPr marL="285744" indent="-285744">
              <a:buFont typeface="Wingdings" pitchFamily="2" charset="2"/>
              <a:buChar char="q"/>
            </a:pPr>
            <a:endParaRPr lang="en-US" sz="2000" b="1" dirty="0">
              <a:latin typeface="Bahnschrift SemiBold SemiConden" pitchFamily="34" charset="0"/>
              <a:cs typeface="Calibri" panose="020F0502020204030204" pitchFamily="34" charset="0"/>
            </a:endParaRPr>
          </a:p>
          <a:p>
            <a:pPr marL="285744" indent="-285744">
              <a:buFont typeface="Wingdings" pitchFamily="2" charset="2"/>
              <a:buChar char="q"/>
            </a:pP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ZNC </a:t>
            </a: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High Precision EDM Machine Added </a:t>
            </a: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in </a:t>
            </a: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Tool Room</a:t>
            </a: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.</a:t>
            </a:r>
          </a:p>
          <a:p>
            <a:pPr marL="285744" indent="-285744">
              <a:buFont typeface="Wingdings" pitchFamily="2" charset="2"/>
              <a:buChar char="q"/>
            </a:pPr>
            <a:endParaRPr lang="en-US" sz="2000" b="1" dirty="0">
              <a:latin typeface="Bahnschrift SemiBold SemiConden" pitchFamily="34" charset="0"/>
              <a:cs typeface="Calibri" panose="020F0502020204030204" pitchFamily="34" charset="0"/>
            </a:endParaRPr>
          </a:p>
          <a:p>
            <a:pPr marL="285744" indent="-285744">
              <a:buFont typeface="Wingdings" pitchFamily="2" charset="2"/>
              <a:buChar char="q"/>
            </a:pP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MITUTOYO CRYSTA APEX V574 Commissioned in July 2024</a:t>
            </a:r>
          </a:p>
          <a:p>
            <a:pPr marL="285744" indent="-285744">
              <a:buFont typeface="Wingdings" pitchFamily="2" charset="2"/>
              <a:buChar char="q"/>
            </a:pPr>
            <a:endParaRPr lang="en-US" sz="2000" b="1" dirty="0">
              <a:latin typeface="Bahnschrift SemiBold SemiConden" pitchFamily="34" charset="0"/>
              <a:cs typeface="Calibri" panose="020F0502020204030204" pitchFamily="34" charset="0"/>
            </a:endParaRPr>
          </a:p>
          <a:p>
            <a:pPr marL="285744" indent="-285744">
              <a:buFont typeface="Wingdings" pitchFamily="2" charset="2"/>
              <a:buChar char="q"/>
            </a:pP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Vision </a:t>
            </a: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Measuring Machine </a:t>
            </a: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Hexagon </a:t>
            </a: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make Accuracy 2 </a:t>
            </a: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Microns </a:t>
            </a:r>
            <a:r>
              <a:rPr lang="en-US" sz="2000" b="1" dirty="0">
                <a:latin typeface="Bahnschrift SemiBold SemiConden" pitchFamily="34" charset="0"/>
                <a:cs typeface="Calibri" panose="020F0502020204030204" pitchFamily="34" charset="0"/>
              </a:rPr>
              <a:t>Added </a:t>
            </a:r>
            <a:r>
              <a:rPr lang="en-US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to achieve more accuracy in part dimension inspection. </a:t>
            </a:r>
            <a:endParaRPr lang="en-US" sz="2000" b="1" dirty="0">
              <a:latin typeface="Bahnschrift SemiBold SemiConden" pitchFamily="34" charset="0"/>
              <a:cs typeface="Calibri" panose="020F0502020204030204" pitchFamily="34" charset="0"/>
            </a:endParaRPr>
          </a:p>
          <a:p>
            <a:pPr marL="285744" indent="-285744">
              <a:buFont typeface="Wingdings" pitchFamily="2" charset="2"/>
              <a:buChar char="q"/>
            </a:pPr>
            <a:endParaRPr lang="en-US" sz="2000" b="1" dirty="0">
              <a:solidFill>
                <a:srgbClr val="00B050"/>
              </a:solidFill>
              <a:latin typeface="Bahnschrift SemiBold SemiConden" pitchFamily="34" charset="0"/>
              <a:cs typeface="Calibri" panose="020F0502020204030204" pitchFamily="34" charset="0"/>
            </a:endParaRPr>
          </a:p>
          <a:p>
            <a:pPr marL="285744" indent="-285744">
              <a:buFont typeface="Wingdings" pitchFamily="2" charset="2"/>
              <a:buChar char="q"/>
            </a:pPr>
            <a:r>
              <a:rPr lang="en-IN" sz="2000" b="1" dirty="0">
                <a:latin typeface="Bahnschrift SemiBold SemiConden" pitchFamily="34" charset="0"/>
                <a:cs typeface="Calibri" panose="020F0502020204030204" pitchFamily="34" charset="0"/>
              </a:rPr>
              <a:t>100% Supplier Performance Rating for JTEKT for Period </a:t>
            </a:r>
            <a:r>
              <a:rPr lang="en-IN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Apr’23 </a:t>
            </a:r>
            <a:r>
              <a:rPr lang="en-IN" sz="2000" b="1" dirty="0">
                <a:latin typeface="Bahnschrift SemiBold SemiConden" pitchFamily="34" charset="0"/>
                <a:cs typeface="Calibri" panose="020F0502020204030204" pitchFamily="34" charset="0"/>
              </a:rPr>
              <a:t>– </a:t>
            </a:r>
            <a:r>
              <a:rPr lang="en-IN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Mar’24.</a:t>
            </a:r>
          </a:p>
          <a:p>
            <a:pPr marL="285744" indent="-285744">
              <a:buFont typeface="Wingdings" pitchFamily="2" charset="2"/>
              <a:buChar char="q"/>
            </a:pPr>
            <a:endParaRPr lang="en-IN" sz="2000" b="1" dirty="0">
              <a:latin typeface="Bahnschrift SemiBold SemiConden" pitchFamily="34" charset="0"/>
              <a:cs typeface="Calibri" panose="020F0502020204030204" pitchFamily="34" charset="0"/>
            </a:endParaRPr>
          </a:p>
          <a:p>
            <a:pPr marL="285744" indent="-285744">
              <a:buFont typeface="Wingdings" pitchFamily="2" charset="2"/>
              <a:buChar char="q"/>
            </a:pPr>
            <a:r>
              <a:rPr lang="en-IN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Upcoming Manufacturing </a:t>
            </a:r>
            <a:r>
              <a:rPr lang="en-IN" sz="2000" b="1" dirty="0">
                <a:latin typeface="Bahnschrift SemiBold SemiConden" pitchFamily="34" charset="0"/>
                <a:cs typeface="Calibri" panose="020F0502020204030204" pitchFamily="34" charset="0"/>
              </a:rPr>
              <a:t>Unit in 6 Acres area in Palwal Near KMP Circle</a:t>
            </a:r>
            <a:r>
              <a:rPr lang="en-IN" sz="2000" b="1" dirty="0" smtClean="0">
                <a:latin typeface="Bahnschrift SemiBold SemiConden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8" name="Picture 2" descr="VF-2 | 40-Taper Mill | Vertical Mills – Haas CNC Machin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4998" r="17045" b="5797"/>
          <a:stretch/>
        </p:blipFill>
        <p:spPr bwMode="auto">
          <a:xfrm>
            <a:off x="9022080" y="914400"/>
            <a:ext cx="2724178" cy="17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ZNC Die Sinking EDM Machine - Phillips Machine Tools In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r="7599" b="6888"/>
          <a:stretch/>
        </p:blipFill>
        <p:spPr bwMode="auto">
          <a:xfrm>
            <a:off x="9022080" y="2743200"/>
            <a:ext cx="2724178" cy="177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CRYSTA-APEX S SER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RYSTA-APEX S SERI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CRYSTA-APEX S SERI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525" y="4560407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6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/>
        </p:nvSpPr>
        <p:spPr>
          <a:xfrm>
            <a:off x="0" y="-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6"/>
                </a:lnTo>
              </a:path>
            </a:pathLst>
          </a:custGeom>
          <a:ln w="12700">
            <a:solidFill>
              <a:srgbClr val="7D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989576" y="0"/>
            <a:ext cx="7209155" cy="6858000"/>
            <a:chOff x="4989576" y="0"/>
            <a:chExt cx="720915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5296" y="0"/>
              <a:ext cx="7163054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89576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0" y="6857996"/>
                  </a:moveTo>
                  <a:lnTo>
                    <a:pt x="45720" y="6857996"/>
                  </a:lnTo>
                  <a:lnTo>
                    <a:pt x="45720" y="0"/>
                  </a:lnTo>
                  <a:lnTo>
                    <a:pt x="0" y="0"/>
                  </a:lnTo>
                  <a:lnTo>
                    <a:pt x="0" y="6857996"/>
                  </a:lnTo>
                  <a:close/>
                </a:path>
              </a:pathLst>
            </a:custGeom>
            <a:solidFill>
              <a:srgbClr val="000000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59080" y="2895600"/>
            <a:ext cx="4495800" cy="95410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Thanks for your time</a:t>
            </a:r>
          </a:p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 appreciate your business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87952" y="4523219"/>
            <a:ext cx="2181225" cy="379730"/>
            <a:chOff x="4187952" y="4523219"/>
            <a:chExt cx="2181225" cy="3797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7952" y="4523219"/>
              <a:ext cx="2180844" cy="3793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2252" y="4637531"/>
              <a:ext cx="1906905" cy="105410"/>
            </a:xfrm>
            <a:custGeom>
              <a:avLst/>
              <a:gdLst/>
              <a:ahLst/>
              <a:cxnLst/>
              <a:rect l="l" t="t" r="r" b="b"/>
              <a:pathLst>
                <a:path w="1906904" h="105410">
                  <a:moveTo>
                    <a:pt x="1853946" y="0"/>
                  </a:moveTo>
                  <a:lnTo>
                    <a:pt x="52577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8"/>
                  </a:lnTo>
                  <a:lnTo>
                    <a:pt x="4125" y="73062"/>
                  </a:lnTo>
                  <a:lnTo>
                    <a:pt x="15382" y="89773"/>
                  </a:lnTo>
                  <a:lnTo>
                    <a:pt x="32093" y="101030"/>
                  </a:lnTo>
                  <a:lnTo>
                    <a:pt x="52577" y="105156"/>
                  </a:lnTo>
                  <a:lnTo>
                    <a:pt x="1853946" y="105156"/>
                  </a:lnTo>
                  <a:lnTo>
                    <a:pt x="1874430" y="101030"/>
                  </a:lnTo>
                  <a:lnTo>
                    <a:pt x="1891141" y="89773"/>
                  </a:lnTo>
                  <a:lnTo>
                    <a:pt x="1902398" y="73062"/>
                  </a:lnTo>
                  <a:lnTo>
                    <a:pt x="1906524" y="52578"/>
                  </a:lnTo>
                  <a:lnTo>
                    <a:pt x="1902398" y="32093"/>
                  </a:lnTo>
                  <a:lnTo>
                    <a:pt x="1891141" y="15382"/>
                  </a:lnTo>
                  <a:lnTo>
                    <a:pt x="1874430" y="4125"/>
                  </a:lnTo>
                  <a:lnTo>
                    <a:pt x="185394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316857" y="1880742"/>
            <a:ext cx="1118870" cy="961390"/>
            <a:chOff x="4316857" y="1880742"/>
            <a:chExt cx="1118870" cy="961390"/>
          </a:xfrm>
        </p:grpSpPr>
        <p:sp>
          <p:nvSpPr>
            <p:cNvPr id="8" name="object 8"/>
            <p:cNvSpPr/>
            <p:nvPr/>
          </p:nvSpPr>
          <p:spPr>
            <a:xfrm>
              <a:off x="4318381" y="1882266"/>
              <a:ext cx="1115695" cy="958215"/>
            </a:xfrm>
            <a:custGeom>
              <a:avLst/>
              <a:gdLst/>
              <a:ahLst/>
              <a:cxnLst/>
              <a:rect l="l" t="t" r="r" b="b"/>
              <a:pathLst>
                <a:path w="1115695" h="958214">
                  <a:moveTo>
                    <a:pt x="315468" y="4699"/>
                  </a:moveTo>
                  <a:lnTo>
                    <a:pt x="266298" y="8180"/>
                  </a:lnTo>
                  <a:lnTo>
                    <a:pt x="221154" y="18626"/>
                  </a:lnTo>
                  <a:lnTo>
                    <a:pt x="180038" y="36036"/>
                  </a:lnTo>
                  <a:lnTo>
                    <a:pt x="142954" y="60409"/>
                  </a:lnTo>
                  <a:lnTo>
                    <a:pt x="109907" y="91746"/>
                  </a:lnTo>
                  <a:lnTo>
                    <a:pt x="80899" y="130048"/>
                  </a:lnTo>
                  <a:lnTo>
                    <a:pt x="61926" y="163237"/>
                  </a:lnTo>
                  <a:lnTo>
                    <a:pt x="45487" y="200132"/>
                  </a:lnTo>
                  <a:lnTo>
                    <a:pt x="31557" y="240834"/>
                  </a:lnTo>
                  <a:lnTo>
                    <a:pt x="20208" y="285051"/>
                  </a:lnTo>
                  <a:lnTo>
                    <a:pt x="11365" y="333081"/>
                  </a:lnTo>
                  <a:lnTo>
                    <a:pt x="5050" y="384829"/>
                  </a:lnTo>
                  <a:lnTo>
                    <a:pt x="1262" y="440298"/>
                  </a:lnTo>
                  <a:lnTo>
                    <a:pt x="0" y="499491"/>
                  </a:lnTo>
                  <a:lnTo>
                    <a:pt x="1571" y="561267"/>
                  </a:lnTo>
                  <a:lnTo>
                    <a:pt x="6285" y="618692"/>
                  </a:lnTo>
                  <a:lnTo>
                    <a:pt x="14145" y="671767"/>
                  </a:lnTo>
                  <a:lnTo>
                    <a:pt x="25154" y="720494"/>
                  </a:lnTo>
                  <a:lnTo>
                    <a:pt x="39312" y="764876"/>
                  </a:lnTo>
                  <a:lnTo>
                    <a:pt x="56623" y="804915"/>
                  </a:lnTo>
                  <a:lnTo>
                    <a:pt x="77089" y="840613"/>
                  </a:lnTo>
                  <a:lnTo>
                    <a:pt x="110431" y="882796"/>
                  </a:lnTo>
                  <a:lnTo>
                    <a:pt x="148875" y="915616"/>
                  </a:lnTo>
                  <a:lnTo>
                    <a:pt x="192403" y="939066"/>
                  </a:lnTo>
                  <a:lnTo>
                    <a:pt x="240998" y="953141"/>
                  </a:lnTo>
                  <a:lnTo>
                    <a:pt x="294640" y="957834"/>
                  </a:lnTo>
                  <a:lnTo>
                    <a:pt x="342392" y="954404"/>
                  </a:lnTo>
                  <a:lnTo>
                    <a:pt x="386461" y="944113"/>
                  </a:lnTo>
                  <a:lnTo>
                    <a:pt x="426847" y="926957"/>
                  </a:lnTo>
                  <a:lnTo>
                    <a:pt x="463550" y="902932"/>
                  </a:lnTo>
                  <a:lnTo>
                    <a:pt x="496570" y="872035"/>
                  </a:lnTo>
                  <a:lnTo>
                    <a:pt x="504798" y="861441"/>
                  </a:lnTo>
                  <a:lnTo>
                    <a:pt x="305308" y="861441"/>
                  </a:lnTo>
                  <a:lnTo>
                    <a:pt x="269909" y="857768"/>
                  </a:lnTo>
                  <a:lnTo>
                    <a:pt x="210290" y="828382"/>
                  </a:lnTo>
                  <a:lnTo>
                    <a:pt x="165576" y="769604"/>
                  </a:lnTo>
                  <a:lnTo>
                    <a:pt x="148808" y="729191"/>
                  </a:lnTo>
                  <a:lnTo>
                    <a:pt x="135766" y="681428"/>
                  </a:lnTo>
                  <a:lnTo>
                    <a:pt x="126451" y="626314"/>
                  </a:lnTo>
                  <a:lnTo>
                    <a:pt x="120862" y="563848"/>
                  </a:lnTo>
                  <a:lnTo>
                    <a:pt x="118999" y="494030"/>
                  </a:lnTo>
                  <a:lnTo>
                    <a:pt x="120570" y="425953"/>
                  </a:lnTo>
                  <a:lnTo>
                    <a:pt x="125283" y="364358"/>
                  </a:lnTo>
                  <a:lnTo>
                    <a:pt x="133137" y="309244"/>
                  </a:lnTo>
                  <a:lnTo>
                    <a:pt x="144132" y="260612"/>
                  </a:lnTo>
                  <a:lnTo>
                    <a:pt x="158267" y="218462"/>
                  </a:lnTo>
                  <a:lnTo>
                    <a:pt x="175542" y="182795"/>
                  </a:lnTo>
                  <a:lnTo>
                    <a:pt x="219508" y="130913"/>
                  </a:lnTo>
                  <a:lnTo>
                    <a:pt x="276026" y="104970"/>
                  </a:lnTo>
                  <a:lnTo>
                    <a:pt x="308991" y="101727"/>
                  </a:lnTo>
                  <a:lnTo>
                    <a:pt x="520022" y="101727"/>
                  </a:lnTo>
                  <a:lnTo>
                    <a:pt x="512737" y="91533"/>
                  </a:lnTo>
                  <a:lnTo>
                    <a:pt x="458947" y="43293"/>
                  </a:lnTo>
                  <a:lnTo>
                    <a:pt x="393192" y="14348"/>
                  </a:lnTo>
                  <a:lnTo>
                    <a:pt x="355826" y="7111"/>
                  </a:lnTo>
                  <a:lnTo>
                    <a:pt x="315468" y="4699"/>
                  </a:lnTo>
                  <a:close/>
                </a:path>
                <a:path w="1115695" h="958214">
                  <a:moveTo>
                    <a:pt x="520022" y="101727"/>
                  </a:moveTo>
                  <a:lnTo>
                    <a:pt x="308991" y="101727"/>
                  </a:lnTo>
                  <a:lnTo>
                    <a:pt x="343124" y="105590"/>
                  </a:lnTo>
                  <a:lnTo>
                    <a:pt x="373668" y="117181"/>
                  </a:lnTo>
                  <a:lnTo>
                    <a:pt x="423983" y="163548"/>
                  </a:lnTo>
                  <a:lnTo>
                    <a:pt x="443753" y="198326"/>
                  </a:lnTo>
                  <a:lnTo>
                    <a:pt x="459931" y="240834"/>
                  </a:lnTo>
                  <a:lnTo>
                    <a:pt x="472514" y="291074"/>
                  </a:lnTo>
                  <a:lnTo>
                    <a:pt x="481503" y="349045"/>
                  </a:lnTo>
                  <a:lnTo>
                    <a:pt x="486897" y="414750"/>
                  </a:lnTo>
                  <a:lnTo>
                    <a:pt x="488696" y="488188"/>
                  </a:lnTo>
                  <a:lnTo>
                    <a:pt x="486863" y="559095"/>
                  </a:lnTo>
                  <a:lnTo>
                    <a:pt x="481364" y="622542"/>
                  </a:lnTo>
                  <a:lnTo>
                    <a:pt x="472199" y="678528"/>
                  </a:lnTo>
                  <a:lnTo>
                    <a:pt x="459366" y="727051"/>
                  </a:lnTo>
                  <a:lnTo>
                    <a:pt x="442864" y="768111"/>
                  </a:lnTo>
                  <a:lnTo>
                    <a:pt x="422694" y="801708"/>
                  </a:lnTo>
                  <a:lnTo>
                    <a:pt x="371343" y="846506"/>
                  </a:lnTo>
                  <a:lnTo>
                    <a:pt x="305308" y="861441"/>
                  </a:lnTo>
                  <a:lnTo>
                    <a:pt x="504798" y="861441"/>
                  </a:lnTo>
                  <a:lnTo>
                    <a:pt x="547787" y="796746"/>
                  </a:lnTo>
                  <a:lnTo>
                    <a:pt x="566295" y="754738"/>
                  </a:lnTo>
                  <a:lnTo>
                    <a:pt x="581434" y="708239"/>
                  </a:lnTo>
                  <a:lnTo>
                    <a:pt x="593204" y="657253"/>
                  </a:lnTo>
                  <a:lnTo>
                    <a:pt x="601608" y="601782"/>
                  </a:lnTo>
                  <a:lnTo>
                    <a:pt x="606650" y="541828"/>
                  </a:lnTo>
                  <a:lnTo>
                    <a:pt x="608330" y="477393"/>
                  </a:lnTo>
                  <a:lnTo>
                    <a:pt x="606837" y="412284"/>
                  </a:lnTo>
                  <a:lnTo>
                    <a:pt x="602357" y="351997"/>
                  </a:lnTo>
                  <a:lnTo>
                    <a:pt x="594891" y="296531"/>
                  </a:lnTo>
                  <a:lnTo>
                    <a:pt x="584437" y="245887"/>
                  </a:lnTo>
                  <a:lnTo>
                    <a:pt x="570995" y="200065"/>
                  </a:lnTo>
                  <a:lnTo>
                    <a:pt x="554565" y="159065"/>
                  </a:lnTo>
                  <a:lnTo>
                    <a:pt x="535146" y="122888"/>
                  </a:lnTo>
                  <a:lnTo>
                    <a:pt x="520022" y="101727"/>
                  </a:lnTo>
                  <a:close/>
                </a:path>
                <a:path w="1115695" h="958214">
                  <a:moveTo>
                    <a:pt x="1115314" y="153543"/>
                  </a:moveTo>
                  <a:lnTo>
                    <a:pt x="999871" y="153543"/>
                  </a:lnTo>
                  <a:lnTo>
                    <a:pt x="999871" y="942340"/>
                  </a:lnTo>
                  <a:lnTo>
                    <a:pt x="1115314" y="942340"/>
                  </a:lnTo>
                  <a:lnTo>
                    <a:pt x="1115314" y="153543"/>
                  </a:lnTo>
                  <a:close/>
                </a:path>
                <a:path w="1115695" h="958214">
                  <a:moveTo>
                    <a:pt x="1115314" y="0"/>
                  </a:moveTo>
                  <a:lnTo>
                    <a:pt x="1071372" y="0"/>
                  </a:lnTo>
                  <a:lnTo>
                    <a:pt x="1046583" y="19950"/>
                  </a:lnTo>
                  <a:lnTo>
                    <a:pt x="1016984" y="40544"/>
                  </a:lnTo>
                  <a:lnTo>
                    <a:pt x="982575" y="61757"/>
                  </a:lnTo>
                  <a:lnTo>
                    <a:pt x="943356" y="83566"/>
                  </a:lnTo>
                  <a:lnTo>
                    <a:pt x="902279" y="104257"/>
                  </a:lnTo>
                  <a:lnTo>
                    <a:pt x="862488" y="121935"/>
                  </a:lnTo>
                  <a:lnTo>
                    <a:pt x="823983" y="136590"/>
                  </a:lnTo>
                  <a:lnTo>
                    <a:pt x="786765" y="148209"/>
                  </a:lnTo>
                  <a:lnTo>
                    <a:pt x="786765" y="262509"/>
                  </a:lnTo>
                  <a:lnTo>
                    <a:pt x="844597" y="243744"/>
                  </a:lnTo>
                  <a:lnTo>
                    <a:pt x="907288" y="214884"/>
                  </a:lnTo>
                  <a:lnTo>
                    <a:pt x="963009" y="182594"/>
                  </a:lnTo>
                  <a:lnTo>
                    <a:pt x="999871" y="153543"/>
                  </a:lnTo>
                  <a:lnTo>
                    <a:pt x="1115314" y="153543"/>
                  </a:lnTo>
                  <a:lnTo>
                    <a:pt x="111531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18381" y="1882266"/>
              <a:ext cx="1115695" cy="958215"/>
            </a:xfrm>
            <a:custGeom>
              <a:avLst/>
              <a:gdLst/>
              <a:ahLst/>
              <a:cxnLst/>
              <a:rect l="l" t="t" r="r" b="b"/>
              <a:pathLst>
                <a:path w="1115695" h="958214">
                  <a:moveTo>
                    <a:pt x="308991" y="101727"/>
                  </a:moveTo>
                  <a:lnTo>
                    <a:pt x="246199" y="114699"/>
                  </a:lnTo>
                  <a:lnTo>
                    <a:pt x="195956" y="153612"/>
                  </a:lnTo>
                  <a:lnTo>
                    <a:pt x="158267" y="218462"/>
                  </a:lnTo>
                  <a:lnTo>
                    <a:pt x="144132" y="260612"/>
                  </a:lnTo>
                  <a:lnTo>
                    <a:pt x="133137" y="309244"/>
                  </a:lnTo>
                  <a:lnTo>
                    <a:pt x="125283" y="364358"/>
                  </a:lnTo>
                  <a:lnTo>
                    <a:pt x="120570" y="425953"/>
                  </a:lnTo>
                  <a:lnTo>
                    <a:pt x="118999" y="494030"/>
                  </a:lnTo>
                  <a:lnTo>
                    <a:pt x="120862" y="563848"/>
                  </a:lnTo>
                  <a:lnTo>
                    <a:pt x="126451" y="626314"/>
                  </a:lnTo>
                  <a:lnTo>
                    <a:pt x="135766" y="681428"/>
                  </a:lnTo>
                  <a:lnTo>
                    <a:pt x="148808" y="729191"/>
                  </a:lnTo>
                  <a:lnTo>
                    <a:pt x="165576" y="769604"/>
                  </a:lnTo>
                  <a:lnTo>
                    <a:pt x="186070" y="802667"/>
                  </a:lnTo>
                  <a:lnTo>
                    <a:pt x="238236" y="846748"/>
                  </a:lnTo>
                  <a:lnTo>
                    <a:pt x="305308" y="861441"/>
                  </a:lnTo>
                  <a:lnTo>
                    <a:pt x="340162" y="857707"/>
                  </a:lnTo>
                  <a:lnTo>
                    <a:pt x="398854" y="827840"/>
                  </a:lnTo>
                  <a:lnTo>
                    <a:pt x="442864" y="768111"/>
                  </a:lnTo>
                  <a:lnTo>
                    <a:pt x="459366" y="727051"/>
                  </a:lnTo>
                  <a:lnTo>
                    <a:pt x="472199" y="678528"/>
                  </a:lnTo>
                  <a:lnTo>
                    <a:pt x="481364" y="622542"/>
                  </a:lnTo>
                  <a:lnTo>
                    <a:pt x="486863" y="559095"/>
                  </a:lnTo>
                  <a:lnTo>
                    <a:pt x="488696" y="488188"/>
                  </a:lnTo>
                  <a:lnTo>
                    <a:pt x="486897" y="414750"/>
                  </a:lnTo>
                  <a:lnTo>
                    <a:pt x="481503" y="349045"/>
                  </a:lnTo>
                  <a:lnTo>
                    <a:pt x="472514" y="291074"/>
                  </a:lnTo>
                  <a:lnTo>
                    <a:pt x="459931" y="240834"/>
                  </a:lnTo>
                  <a:lnTo>
                    <a:pt x="443753" y="198326"/>
                  </a:lnTo>
                  <a:lnTo>
                    <a:pt x="423983" y="163548"/>
                  </a:lnTo>
                  <a:lnTo>
                    <a:pt x="373668" y="117181"/>
                  </a:lnTo>
                  <a:lnTo>
                    <a:pt x="308991" y="101727"/>
                  </a:lnTo>
                  <a:close/>
                </a:path>
                <a:path w="1115695" h="958214">
                  <a:moveTo>
                    <a:pt x="315468" y="4699"/>
                  </a:moveTo>
                  <a:lnTo>
                    <a:pt x="355826" y="7111"/>
                  </a:lnTo>
                  <a:lnTo>
                    <a:pt x="427566" y="26408"/>
                  </a:lnTo>
                  <a:lnTo>
                    <a:pt x="487337" y="65002"/>
                  </a:lnTo>
                  <a:lnTo>
                    <a:pt x="535146" y="122888"/>
                  </a:lnTo>
                  <a:lnTo>
                    <a:pt x="554565" y="159065"/>
                  </a:lnTo>
                  <a:lnTo>
                    <a:pt x="570995" y="200065"/>
                  </a:lnTo>
                  <a:lnTo>
                    <a:pt x="584437" y="245887"/>
                  </a:lnTo>
                  <a:lnTo>
                    <a:pt x="594891" y="296531"/>
                  </a:lnTo>
                  <a:lnTo>
                    <a:pt x="602357" y="351997"/>
                  </a:lnTo>
                  <a:lnTo>
                    <a:pt x="606837" y="412284"/>
                  </a:lnTo>
                  <a:lnTo>
                    <a:pt x="608330" y="477393"/>
                  </a:lnTo>
                  <a:lnTo>
                    <a:pt x="606650" y="541828"/>
                  </a:lnTo>
                  <a:lnTo>
                    <a:pt x="601608" y="601782"/>
                  </a:lnTo>
                  <a:lnTo>
                    <a:pt x="593204" y="657253"/>
                  </a:lnTo>
                  <a:lnTo>
                    <a:pt x="581434" y="708239"/>
                  </a:lnTo>
                  <a:lnTo>
                    <a:pt x="566295" y="754738"/>
                  </a:lnTo>
                  <a:lnTo>
                    <a:pt x="547787" y="796746"/>
                  </a:lnTo>
                  <a:lnTo>
                    <a:pt x="525907" y="834263"/>
                  </a:lnTo>
                  <a:lnTo>
                    <a:pt x="496570" y="872035"/>
                  </a:lnTo>
                  <a:lnTo>
                    <a:pt x="463550" y="902932"/>
                  </a:lnTo>
                  <a:lnTo>
                    <a:pt x="426847" y="926957"/>
                  </a:lnTo>
                  <a:lnTo>
                    <a:pt x="386461" y="944113"/>
                  </a:lnTo>
                  <a:lnTo>
                    <a:pt x="342392" y="954404"/>
                  </a:lnTo>
                  <a:lnTo>
                    <a:pt x="294640" y="957834"/>
                  </a:lnTo>
                  <a:lnTo>
                    <a:pt x="240998" y="953141"/>
                  </a:lnTo>
                  <a:lnTo>
                    <a:pt x="192403" y="939066"/>
                  </a:lnTo>
                  <a:lnTo>
                    <a:pt x="148875" y="915616"/>
                  </a:lnTo>
                  <a:lnTo>
                    <a:pt x="110431" y="882796"/>
                  </a:lnTo>
                  <a:lnTo>
                    <a:pt x="77089" y="840613"/>
                  </a:lnTo>
                  <a:lnTo>
                    <a:pt x="56623" y="804915"/>
                  </a:lnTo>
                  <a:lnTo>
                    <a:pt x="39312" y="764876"/>
                  </a:lnTo>
                  <a:lnTo>
                    <a:pt x="25154" y="720494"/>
                  </a:lnTo>
                  <a:lnTo>
                    <a:pt x="14145" y="671767"/>
                  </a:lnTo>
                  <a:lnTo>
                    <a:pt x="6285" y="618692"/>
                  </a:lnTo>
                  <a:lnTo>
                    <a:pt x="1571" y="561267"/>
                  </a:lnTo>
                  <a:lnTo>
                    <a:pt x="0" y="499491"/>
                  </a:lnTo>
                  <a:lnTo>
                    <a:pt x="1262" y="440298"/>
                  </a:lnTo>
                  <a:lnTo>
                    <a:pt x="5050" y="384829"/>
                  </a:lnTo>
                  <a:lnTo>
                    <a:pt x="11365" y="333081"/>
                  </a:lnTo>
                  <a:lnTo>
                    <a:pt x="20208" y="285051"/>
                  </a:lnTo>
                  <a:lnTo>
                    <a:pt x="31582" y="240735"/>
                  </a:lnTo>
                  <a:lnTo>
                    <a:pt x="45487" y="200132"/>
                  </a:lnTo>
                  <a:lnTo>
                    <a:pt x="61926" y="163237"/>
                  </a:lnTo>
                  <a:lnTo>
                    <a:pt x="80899" y="130048"/>
                  </a:lnTo>
                  <a:lnTo>
                    <a:pt x="109907" y="91746"/>
                  </a:lnTo>
                  <a:lnTo>
                    <a:pt x="142954" y="60409"/>
                  </a:lnTo>
                  <a:lnTo>
                    <a:pt x="180038" y="36036"/>
                  </a:lnTo>
                  <a:lnTo>
                    <a:pt x="221154" y="18626"/>
                  </a:lnTo>
                  <a:lnTo>
                    <a:pt x="266298" y="8180"/>
                  </a:lnTo>
                  <a:lnTo>
                    <a:pt x="315468" y="4699"/>
                  </a:lnTo>
                  <a:close/>
                </a:path>
                <a:path w="1115695" h="958214">
                  <a:moveTo>
                    <a:pt x="1071372" y="0"/>
                  </a:moveTo>
                  <a:lnTo>
                    <a:pt x="1115314" y="0"/>
                  </a:lnTo>
                  <a:lnTo>
                    <a:pt x="1115314" y="942340"/>
                  </a:lnTo>
                  <a:lnTo>
                    <a:pt x="999871" y="942340"/>
                  </a:lnTo>
                  <a:lnTo>
                    <a:pt x="999871" y="153543"/>
                  </a:lnTo>
                  <a:lnTo>
                    <a:pt x="983797" y="167663"/>
                  </a:lnTo>
                  <a:lnTo>
                    <a:pt x="937506" y="198334"/>
                  </a:lnTo>
                  <a:lnTo>
                    <a:pt x="875329" y="230576"/>
                  </a:lnTo>
                  <a:lnTo>
                    <a:pt x="815080" y="254388"/>
                  </a:lnTo>
                  <a:lnTo>
                    <a:pt x="786765" y="262509"/>
                  </a:lnTo>
                  <a:lnTo>
                    <a:pt x="786765" y="148209"/>
                  </a:lnTo>
                  <a:lnTo>
                    <a:pt x="823983" y="136590"/>
                  </a:lnTo>
                  <a:lnTo>
                    <a:pt x="862488" y="121935"/>
                  </a:lnTo>
                  <a:lnTo>
                    <a:pt x="902279" y="104257"/>
                  </a:lnTo>
                  <a:lnTo>
                    <a:pt x="943356" y="83566"/>
                  </a:lnTo>
                  <a:lnTo>
                    <a:pt x="982575" y="61757"/>
                  </a:lnTo>
                  <a:lnTo>
                    <a:pt x="1016984" y="40544"/>
                  </a:lnTo>
                  <a:lnTo>
                    <a:pt x="1046583" y="19950"/>
                  </a:lnTo>
                  <a:lnTo>
                    <a:pt x="1071372" y="0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52085" y="1593037"/>
            <a:ext cx="1702181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 smtClean="0">
                <a:latin typeface="Microsoft YaHei"/>
                <a:cs typeface="Microsoft YaHei"/>
              </a:rPr>
              <a:t>0</a:t>
            </a:r>
            <a:r>
              <a:rPr lang="en-US" sz="9600" spc="-5" dirty="0" smtClean="0">
                <a:latin typeface="Microsoft YaHei"/>
                <a:cs typeface="Microsoft YaHei"/>
              </a:rPr>
              <a:t>1</a:t>
            </a:r>
            <a:endParaRPr sz="9600" dirty="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4267" y="2346960"/>
            <a:ext cx="1792224" cy="4495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297426" y="3118180"/>
            <a:ext cx="191770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0" spc="-35" dirty="0">
                <a:latin typeface="Calibri Light"/>
                <a:cs typeface="Calibri Light"/>
              </a:rPr>
              <a:t>C</a:t>
            </a:r>
            <a:r>
              <a:rPr sz="4000" b="0" spc="-30" dirty="0">
                <a:latin typeface="Calibri Light"/>
                <a:cs typeface="Calibri Light"/>
              </a:rPr>
              <a:t>o</a:t>
            </a:r>
            <a:r>
              <a:rPr sz="4000" b="0" spc="-65" dirty="0">
                <a:latin typeface="Calibri Light"/>
                <a:cs typeface="Calibri Light"/>
              </a:rPr>
              <a:t>m</a:t>
            </a:r>
            <a:r>
              <a:rPr sz="4000" b="0" spc="-45" dirty="0">
                <a:latin typeface="Calibri Light"/>
                <a:cs typeface="Calibri Light"/>
              </a:rPr>
              <a:t>p</a:t>
            </a:r>
            <a:r>
              <a:rPr sz="4000" b="0" spc="-40" dirty="0">
                <a:latin typeface="Calibri Light"/>
                <a:cs typeface="Calibri Light"/>
              </a:rPr>
              <a:t>a</a:t>
            </a:r>
            <a:r>
              <a:rPr sz="4000" b="0" spc="-1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y  </a:t>
            </a:r>
            <a:r>
              <a:rPr sz="4000" b="0" spc="-40" dirty="0">
                <a:latin typeface="Calibri Light"/>
                <a:cs typeface="Calibri Light"/>
              </a:rPr>
              <a:t>O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40" dirty="0">
                <a:latin typeface="Calibri Light"/>
                <a:cs typeface="Calibri Light"/>
              </a:rPr>
              <a:t>e</a:t>
            </a:r>
            <a:r>
              <a:rPr sz="4000" b="0" dirty="0">
                <a:latin typeface="Calibri Light"/>
                <a:cs typeface="Calibri Light"/>
              </a:rPr>
              <a:t>r</a:t>
            </a:r>
            <a:r>
              <a:rPr sz="4000" b="0" spc="-40" dirty="0">
                <a:latin typeface="Calibri Light"/>
                <a:cs typeface="Calibri Light"/>
              </a:rPr>
              <a:t>v</a:t>
            </a:r>
            <a:r>
              <a:rPr sz="4000" b="0" spc="-25" dirty="0">
                <a:latin typeface="Calibri Light"/>
                <a:cs typeface="Calibri Light"/>
              </a:rPr>
              <a:t>i</a:t>
            </a:r>
            <a:r>
              <a:rPr sz="4000" b="0" spc="-65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w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55664" y="4523219"/>
            <a:ext cx="1030605" cy="379730"/>
            <a:chOff x="6455664" y="4523219"/>
            <a:chExt cx="1030605" cy="37973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5664" y="4523219"/>
              <a:ext cx="396163" cy="3793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9964" y="4637531"/>
              <a:ext cx="121919" cy="1051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656" y="4523219"/>
              <a:ext cx="396176" cy="3793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6956" y="4637531"/>
              <a:ext cx="121920" cy="1051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9648" y="4523219"/>
              <a:ext cx="396176" cy="3793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3948" y="4637531"/>
              <a:ext cx="121920" cy="105156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99931" y="2346960"/>
            <a:ext cx="3592068" cy="23957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346960"/>
            <a:ext cx="3110483" cy="2395728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0" y="5558027"/>
            <a:ext cx="12192000" cy="1299973"/>
            <a:chOff x="0" y="5558027"/>
            <a:chExt cx="12192000" cy="129997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58027"/>
              <a:ext cx="12191999" cy="12999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58027"/>
              <a:ext cx="12192000" cy="1299973"/>
            </a:xfrm>
            <a:prstGeom prst="rect">
              <a:avLst/>
            </a:prstGeom>
          </p:spPr>
        </p:pic>
      </p:grpSp>
      <p:pic>
        <p:nvPicPr>
          <p:cNvPr id="63" name="Picture 6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92176"/>
            <a:ext cx="12191998" cy="627736"/>
          </a:xfrm>
        </p:spPr>
        <p:txBody>
          <a:bodyPr vert="horz" wrap="square" lIns="0" tIns="12065" rIns="0" bIns="0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12700" algn="ctr" rtl="0">
              <a:spcBef>
                <a:spcPts val="95"/>
              </a:spcBef>
            </a:pPr>
            <a:r>
              <a:rPr lang="en-US" sz="4000" kern="1200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 Light"/>
                <a:cs typeface="Calibri Light"/>
              </a:rPr>
              <a:t>INTRODUCTION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4800600" y="2889647"/>
            <a:ext cx="2590800" cy="61555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  <a:softEdge rad="1270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0" tIns="0" rIns="0" bIns="0">
            <a:spAutoFit/>
          </a:bodyPr>
          <a:lstStyle>
            <a:lvl1pPr marL="0">
              <a:defRPr sz="7200" b="1" i="0">
                <a:solidFill>
                  <a:schemeClr val="tx1"/>
                </a:solidFill>
                <a:latin typeface="Yu Gothic UI"/>
                <a:ea typeface="+mn-ea"/>
                <a:cs typeface="Yu Gothic U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MR. RAJIV TREHAN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FOUNDER &amp; MD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/>
          <a:srcRect l="42443" t="27016" r="42399" b="26364"/>
          <a:stretch/>
        </p:blipFill>
        <p:spPr>
          <a:xfrm>
            <a:off x="5214556" y="1107511"/>
            <a:ext cx="1762885" cy="165455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02792" y="1960844"/>
            <a:ext cx="2209800" cy="21336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ESTABLISHED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IN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1995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581400" y="3657600"/>
            <a:ext cx="5029200" cy="16002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A QUAILIFIED PLASTICS TECHNOLOGIST HAVING 28 </a:t>
            </a:r>
            <a:r>
              <a:rPr lang="en-US" sz="2400" b="1" dirty="0">
                <a:solidFill>
                  <a:schemeClr val="bg1"/>
                </a:solidFill>
              </a:rPr>
              <a:t>YEARS EXPERIENCE IN </a:t>
            </a:r>
            <a:r>
              <a:rPr lang="en-US" sz="2400" b="1" dirty="0" smtClean="0">
                <a:solidFill>
                  <a:schemeClr val="bg1"/>
                </a:solidFill>
              </a:rPr>
              <a:t>PLASTICS FIELD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991600" y="1960844"/>
            <a:ext cx="2209800" cy="21336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IATF – 16949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ISO </a:t>
            </a:r>
            <a:r>
              <a:rPr lang="en-US" sz="2400" b="1" dirty="0">
                <a:solidFill>
                  <a:schemeClr val="bg1"/>
                </a:solidFill>
              </a:rPr>
              <a:t>– 14001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CERITIFIED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Group 40"/>
          <p:cNvGrpSpPr/>
          <p:nvPr/>
        </p:nvGrpSpPr>
        <p:grpSpPr>
          <a:xfrm>
            <a:off x="0" y="1920239"/>
            <a:ext cx="12192000" cy="4937760"/>
            <a:chOff x="0" y="1920239"/>
            <a:chExt cx="12192000" cy="4937760"/>
          </a:xfrm>
        </p:grpSpPr>
        <p:grpSp>
          <p:nvGrpSpPr>
            <p:cNvPr id="2" name="object 2"/>
            <p:cNvGrpSpPr/>
            <p:nvPr/>
          </p:nvGrpSpPr>
          <p:grpSpPr>
            <a:xfrm>
              <a:off x="0" y="1923288"/>
              <a:ext cx="12192000" cy="4934711"/>
              <a:chOff x="0" y="1923288"/>
              <a:chExt cx="12192000" cy="4934711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5318759"/>
                <a:ext cx="12192000" cy="1539240"/>
              </a:xfrm>
              <a:prstGeom prst="rect">
                <a:avLst/>
              </a:prstGeom>
            </p:spPr>
          </p:pic>
          <p:pic>
            <p:nvPicPr>
              <p:cNvPr id="4" name="object 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4944" y="5724194"/>
                <a:ext cx="3374898" cy="1133802"/>
              </a:xfrm>
              <a:prstGeom prst="rect">
                <a:avLst/>
              </a:prstGeom>
            </p:spPr>
          </p:pic>
          <p:sp>
            <p:nvSpPr>
              <p:cNvPr id="5" name="object 5"/>
              <p:cNvSpPr/>
              <p:nvPr/>
            </p:nvSpPr>
            <p:spPr>
              <a:xfrm>
                <a:off x="874775" y="1923288"/>
                <a:ext cx="3027045" cy="3980815"/>
              </a:xfrm>
              <a:custGeom>
                <a:avLst/>
                <a:gdLst/>
                <a:ahLst/>
                <a:cxnLst/>
                <a:rect l="l" t="t" r="r" b="b"/>
                <a:pathLst>
                  <a:path w="3027045" h="3980815">
                    <a:moveTo>
                      <a:pt x="3026664" y="0"/>
                    </a:moveTo>
                    <a:lnTo>
                      <a:pt x="0" y="0"/>
                    </a:lnTo>
                    <a:lnTo>
                      <a:pt x="0" y="3980688"/>
                    </a:lnTo>
                    <a:lnTo>
                      <a:pt x="3026664" y="3980688"/>
                    </a:lnTo>
                    <a:lnTo>
                      <a:pt x="302666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5"/>
            <p:cNvSpPr/>
            <p:nvPr/>
          </p:nvSpPr>
          <p:spPr>
            <a:xfrm>
              <a:off x="8299323" y="1920239"/>
              <a:ext cx="3027045" cy="3980815"/>
            </a:xfrm>
            <a:custGeom>
              <a:avLst/>
              <a:gdLst/>
              <a:ahLst/>
              <a:cxnLst/>
              <a:rect l="l" t="t" r="r" b="b"/>
              <a:pathLst>
                <a:path w="3027045" h="3980815">
                  <a:moveTo>
                    <a:pt x="3026664" y="0"/>
                  </a:moveTo>
                  <a:lnTo>
                    <a:pt x="0" y="0"/>
                  </a:lnTo>
                  <a:lnTo>
                    <a:pt x="0" y="3980688"/>
                  </a:lnTo>
                  <a:lnTo>
                    <a:pt x="3026664" y="3980688"/>
                  </a:lnTo>
                  <a:lnTo>
                    <a:pt x="3026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5"/>
            <p:cNvSpPr/>
            <p:nvPr/>
          </p:nvSpPr>
          <p:spPr>
            <a:xfrm>
              <a:off x="4553712" y="1926336"/>
              <a:ext cx="3027045" cy="3980815"/>
            </a:xfrm>
            <a:custGeom>
              <a:avLst/>
              <a:gdLst/>
              <a:ahLst/>
              <a:cxnLst/>
              <a:rect l="l" t="t" r="r" b="b"/>
              <a:pathLst>
                <a:path w="3027045" h="3980815">
                  <a:moveTo>
                    <a:pt x="3026664" y="0"/>
                  </a:moveTo>
                  <a:lnTo>
                    <a:pt x="0" y="0"/>
                  </a:lnTo>
                  <a:lnTo>
                    <a:pt x="0" y="3980688"/>
                  </a:lnTo>
                  <a:lnTo>
                    <a:pt x="3026664" y="3980688"/>
                  </a:lnTo>
                  <a:lnTo>
                    <a:pt x="3026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31223" y="2160779"/>
            <a:ext cx="1573529" cy="896874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74775" y="968629"/>
            <a:ext cx="10610851" cy="5999099"/>
            <a:chOff x="874775" y="892429"/>
            <a:chExt cx="10610851" cy="5999099"/>
          </a:xfrm>
        </p:grpSpPr>
        <p:sp>
          <p:nvSpPr>
            <p:cNvPr id="7" name="object 7"/>
            <p:cNvSpPr txBox="1"/>
            <p:nvPr/>
          </p:nvSpPr>
          <p:spPr>
            <a:xfrm>
              <a:off x="877824" y="3734180"/>
              <a:ext cx="3023615" cy="123161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algn="ctr">
                <a:lnSpc>
                  <a:spcPct val="110000"/>
                </a:lnSpc>
                <a:spcBef>
                  <a:spcPts val="100"/>
                </a:spcBef>
              </a:pPr>
              <a:r>
                <a:rPr lang="en-US" sz="1200" dirty="0" smtClean="0"/>
                <a:t>At Magnum Polymers our vision is to drive innovation and excellence through our precision engineering and creative solutions. We aim to revolutionize industries by providing top-tier, customized plastic molding solutions that cater to diverse needs and challenges.</a:t>
              </a:r>
              <a:endParaRPr sz="1200" dirty="0">
                <a:latin typeface="Calibri Light"/>
                <a:cs typeface="Calibri Light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874775" y="1052703"/>
              <a:ext cx="10610851" cy="5838825"/>
              <a:chOff x="874775" y="1014730"/>
              <a:chExt cx="10610851" cy="5838825"/>
            </a:xfrm>
          </p:grpSpPr>
          <p:grpSp>
            <p:nvGrpSpPr>
              <p:cNvPr id="8" name="object 8"/>
              <p:cNvGrpSpPr/>
              <p:nvPr/>
            </p:nvGrpSpPr>
            <p:grpSpPr>
              <a:xfrm>
                <a:off x="877824" y="1014730"/>
                <a:ext cx="10607802" cy="5838825"/>
                <a:chOff x="877824" y="1776983"/>
                <a:chExt cx="10607802" cy="5838825"/>
              </a:xfrm>
            </p:grpSpPr>
            <p:pic>
              <p:nvPicPr>
                <p:cNvPr id="15" name="object 15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290559" y="1776983"/>
                  <a:ext cx="3026664" cy="2593847"/>
                </a:xfrm>
                <a:prstGeom prst="rect">
                  <a:avLst/>
                </a:prstGeom>
              </p:spPr>
            </p:pic>
            <p:pic>
              <p:nvPicPr>
                <p:cNvPr id="9" name="object 9"/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110728" y="6372278"/>
                  <a:ext cx="3374898" cy="1133802"/>
                </a:xfrm>
                <a:prstGeom prst="rect">
                  <a:avLst/>
                </a:prstGeom>
              </p:spPr>
            </p:pic>
            <p:pic>
              <p:nvPicPr>
                <p:cNvPr id="11" name="object 11"/>
                <p:cNvPicPr/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67783" y="6369115"/>
                  <a:ext cx="3374898" cy="1246693"/>
                </a:xfrm>
                <a:prstGeom prst="rect">
                  <a:avLst/>
                </a:prstGeom>
              </p:spPr>
            </p:pic>
            <p:pic>
              <p:nvPicPr>
                <p:cNvPr id="13" name="object 13"/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547615" y="3782567"/>
                  <a:ext cx="3026664" cy="577595"/>
                </a:xfrm>
                <a:prstGeom prst="rect">
                  <a:avLst/>
                </a:prstGeom>
              </p:spPr>
            </p:pic>
            <p:pic>
              <p:nvPicPr>
                <p:cNvPr id="14" name="object 14"/>
                <p:cNvPicPr/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77824" y="1776983"/>
                  <a:ext cx="3023616" cy="2016252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6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4775" y="3029712"/>
                <a:ext cx="3026664" cy="577595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041298" y="3117977"/>
              <a:ext cx="2621915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sz="1400" b="0" spc="-5" dirty="0">
                  <a:solidFill>
                    <a:srgbClr val="FFFFFF"/>
                  </a:solidFill>
                  <a:latin typeface="Calibri Light"/>
                  <a:cs typeface="Calibri Light"/>
                </a:rPr>
                <a:t>Vision</a:t>
              </a:r>
              <a:r>
                <a:rPr sz="1400" b="0" spc="-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:</a:t>
              </a:r>
              <a:r>
                <a:rPr sz="1400" b="0" spc="-5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1400" b="0" spc="-5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Excellence Through Innovative Solutions</a:t>
              </a:r>
              <a:endParaRPr sz="1400" dirty="0">
                <a:latin typeface="Calibri Light"/>
                <a:cs typeface="Calibri Light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4553712" y="3130932"/>
              <a:ext cx="3020567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sz="1400" b="0" spc="-10" dirty="0">
                  <a:solidFill>
                    <a:srgbClr val="FFFFFF"/>
                  </a:solidFill>
                  <a:latin typeface="Calibri Light"/>
                  <a:cs typeface="Calibri Light"/>
                </a:rPr>
                <a:t>M</a:t>
              </a:r>
              <a:r>
                <a:rPr sz="1400" b="0" dirty="0">
                  <a:solidFill>
                    <a:srgbClr val="FFFFFF"/>
                  </a:solidFill>
                  <a:latin typeface="Calibri Light"/>
                  <a:cs typeface="Calibri Light"/>
                </a:rPr>
                <a:t>is</a:t>
              </a:r>
              <a:r>
                <a:rPr sz="1400" b="0" spc="-10" dirty="0">
                  <a:solidFill>
                    <a:srgbClr val="FFFFFF"/>
                  </a:solidFill>
                  <a:latin typeface="Calibri Light"/>
                  <a:cs typeface="Calibri Light"/>
                </a:rPr>
                <a:t>si</a:t>
              </a:r>
              <a:r>
                <a:rPr sz="1400" b="0" spc="-15" dirty="0">
                  <a:solidFill>
                    <a:srgbClr val="FFFFFF"/>
                  </a:solidFill>
                  <a:latin typeface="Calibri Light"/>
                  <a:cs typeface="Calibri Light"/>
                </a:rPr>
                <a:t>o</a:t>
              </a:r>
              <a:r>
                <a:rPr sz="1400" b="0" spc="-25" dirty="0">
                  <a:solidFill>
                    <a:srgbClr val="FFFFFF"/>
                  </a:solidFill>
                  <a:latin typeface="Calibri Light"/>
                  <a:cs typeface="Calibri Light"/>
                </a:rPr>
                <a:t>n</a:t>
              </a:r>
              <a:r>
                <a:rPr sz="1400" b="0" dirty="0">
                  <a:solidFill>
                    <a:srgbClr val="FFFFFF"/>
                  </a:solidFill>
                  <a:latin typeface="Calibri Light"/>
                  <a:cs typeface="Calibri Light"/>
                </a:rPr>
                <a:t>:</a:t>
              </a:r>
              <a:r>
                <a:rPr sz="1400" b="0" spc="-5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1400" spc="-10" dirty="0">
                  <a:solidFill>
                    <a:srgbClr val="FFFFFF"/>
                  </a:solidFill>
                  <a:latin typeface="Calibri Light"/>
                  <a:cs typeface="Calibri Light"/>
                </a:rPr>
                <a:t>Serving</a:t>
              </a:r>
              <a:r>
                <a:rPr lang="en-US" sz="1400" spc="-55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1400" spc="-20" dirty="0">
                  <a:solidFill>
                    <a:srgbClr val="FFFFFF"/>
                  </a:solidFill>
                  <a:latin typeface="Calibri Light"/>
                  <a:cs typeface="Calibri Light"/>
                </a:rPr>
                <a:t>Customers </a:t>
              </a:r>
              <a:r>
                <a:rPr lang="en-US" sz="1400" spc="-2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Through </a:t>
              </a:r>
              <a:r>
                <a:rPr sz="1400" b="0" spc="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C</a:t>
              </a:r>
              <a:r>
                <a:rPr sz="1400" b="0" spc="-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o</a:t>
              </a:r>
              <a:r>
                <a:rPr sz="1400" b="0" spc="-2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nt</a:t>
              </a:r>
              <a:r>
                <a:rPr sz="1400" b="0" spc="-1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i</a:t>
              </a:r>
              <a:r>
                <a:rPr sz="1400" b="0" spc="-2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n</a:t>
              </a:r>
              <a:r>
                <a:rPr sz="1400" b="0" spc="-1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u</a:t>
              </a:r>
              <a:r>
                <a:rPr sz="1400" b="0" spc="-2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o</a:t>
              </a:r>
              <a:r>
                <a:rPr sz="1400" b="0" spc="-1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u</a:t>
              </a:r>
              <a:r>
                <a:rPr sz="1400" b="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s</a:t>
              </a:r>
              <a:r>
                <a:rPr sz="1400" b="0" spc="-5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sz="1400" b="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In</a:t>
              </a:r>
              <a:r>
                <a:rPr sz="1400" b="0" spc="-1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n</a:t>
              </a:r>
              <a:r>
                <a:rPr sz="1400" b="0" spc="-2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o</a:t>
              </a:r>
              <a:r>
                <a:rPr sz="1400" b="0" spc="-4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v</a:t>
              </a:r>
              <a:r>
                <a:rPr sz="1400" b="0" spc="-2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a</a:t>
              </a:r>
              <a:r>
                <a:rPr sz="1400" b="0" spc="-1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ti</a:t>
              </a:r>
              <a:r>
                <a:rPr sz="1400" b="0" spc="-2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o</a:t>
              </a:r>
              <a:r>
                <a:rPr sz="1400" b="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n</a:t>
              </a:r>
              <a:endParaRPr sz="1400" dirty="0">
                <a:latin typeface="Calibri Light"/>
                <a:cs typeface="Calibri Light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8419592" y="2315592"/>
              <a:ext cx="2785110" cy="11537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3200" dirty="0" smtClean="0">
                  <a:solidFill>
                    <a:srgbClr val="C00000"/>
                  </a:solidFill>
                  <a:latin typeface="Arial Black"/>
                  <a:cs typeface="Arial Black"/>
                </a:rPr>
                <a:t>50</a:t>
              </a:r>
              <a:endParaRPr sz="3200" dirty="0">
                <a:latin typeface="Arial Black"/>
                <a:cs typeface="Arial Black"/>
              </a:endParaRPr>
            </a:p>
            <a:p>
              <a:pPr marL="12700">
                <a:lnSpc>
                  <a:spcPct val="100000"/>
                </a:lnSpc>
                <a:spcBef>
                  <a:spcPts val="3354"/>
                </a:spcBef>
              </a:pPr>
              <a:r>
                <a:rPr sz="1400" b="0" spc="-10" dirty="0">
                  <a:solidFill>
                    <a:srgbClr val="FFFFFF"/>
                  </a:solidFill>
                  <a:latin typeface="Calibri Light"/>
                  <a:cs typeface="Calibri Light"/>
                </a:rPr>
                <a:t>Goal:</a:t>
              </a:r>
              <a:r>
                <a:rPr sz="1400" b="0" spc="-35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sz="1400" b="0" spc="-50" dirty="0">
                  <a:solidFill>
                    <a:srgbClr val="FFFFFF"/>
                  </a:solidFill>
                  <a:latin typeface="Calibri Light"/>
                  <a:cs typeface="Calibri Light"/>
                </a:rPr>
                <a:t>Top</a:t>
              </a:r>
              <a:r>
                <a:rPr sz="1400" b="0" spc="-45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1400" b="0" spc="-5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50</a:t>
              </a:r>
              <a:r>
                <a:rPr sz="1400" b="0" spc="-30" dirty="0" smtClean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sz="1400" b="0" spc="-10" dirty="0">
                  <a:solidFill>
                    <a:srgbClr val="FFFFFF"/>
                  </a:solidFill>
                  <a:latin typeface="Calibri Light"/>
                  <a:cs typeface="Calibri Light"/>
                </a:rPr>
                <a:t>Plastics</a:t>
              </a:r>
              <a:r>
                <a:rPr sz="1400" b="0" spc="-4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sz="1400" b="0" spc="-10" dirty="0">
                  <a:solidFill>
                    <a:srgbClr val="FFFFFF"/>
                  </a:solidFill>
                  <a:latin typeface="Calibri Light"/>
                  <a:cs typeface="Calibri Light"/>
                </a:rPr>
                <a:t>Solution</a:t>
              </a:r>
              <a:r>
                <a:rPr sz="1400" b="0" spc="-55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sz="1400" b="0" spc="-20" dirty="0">
                  <a:solidFill>
                    <a:srgbClr val="FFFFFF"/>
                  </a:solidFill>
                  <a:latin typeface="Calibri Light"/>
                  <a:cs typeface="Calibri Light"/>
                </a:rPr>
                <a:t>Provider</a:t>
              </a:r>
              <a:endParaRPr sz="1400" dirty="0">
                <a:latin typeface="Calibri Light"/>
                <a:cs typeface="Calibri Light"/>
              </a:endParaRPr>
            </a:p>
          </p:txBody>
        </p:sp>
        <p:grpSp>
          <p:nvGrpSpPr>
            <p:cNvPr id="21" name="object 21"/>
            <p:cNvGrpSpPr/>
            <p:nvPr/>
          </p:nvGrpSpPr>
          <p:grpSpPr>
            <a:xfrm>
              <a:off x="4547615" y="892429"/>
              <a:ext cx="6438646" cy="2336800"/>
              <a:chOff x="4547615" y="1592579"/>
              <a:chExt cx="6438646" cy="2336800"/>
            </a:xfrm>
          </p:grpSpPr>
          <p:pic>
            <p:nvPicPr>
              <p:cNvPr id="22" name="object 22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64193" y="1592579"/>
                <a:ext cx="2322068" cy="2336800"/>
              </a:xfrm>
              <a:prstGeom prst="rect">
                <a:avLst/>
              </a:prstGeom>
            </p:spPr>
          </p:pic>
          <p:pic>
            <p:nvPicPr>
              <p:cNvPr id="23" name="object 23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59011" y="2282951"/>
                <a:ext cx="563879" cy="600456"/>
              </a:xfrm>
              <a:prstGeom prst="rect">
                <a:avLst/>
              </a:prstGeom>
            </p:spPr>
          </p:pic>
          <p:pic>
            <p:nvPicPr>
              <p:cNvPr id="24" name="object 24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227563" y="2282951"/>
                <a:ext cx="509015" cy="600456"/>
              </a:xfrm>
              <a:prstGeom prst="rect">
                <a:avLst/>
              </a:prstGeom>
            </p:spPr>
          </p:pic>
          <p:pic>
            <p:nvPicPr>
              <p:cNvPr id="25" name="object 25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14331" y="2282951"/>
                <a:ext cx="621792" cy="620268"/>
              </a:xfrm>
              <a:prstGeom prst="rect">
                <a:avLst/>
              </a:prstGeom>
            </p:spPr>
          </p:pic>
          <p:pic>
            <p:nvPicPr>
              <p:cNvPr id="26" name="object 26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47615" y="1772411"/>
                <a:ext cx="3026664" cy="2010156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547615" y="3734180"/>
              <a:ext cx="3026664" cy="2058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635" algn="ctr">
                <a:lnSpc>
                  <a:spcPct val="110000"/>
                </a:lnSpc>
                <a:spcBef>
                  <a:spcPts val="100"/>
                </a:spcBef>
              </a:pPr>
              <a:endParaRPr sz="1200" dirty="0">
                <a:latin typeface="Calibri Light"/>
                <a:cs typeface="Calibri Light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8290559" y="3734243"/>
              <a:ext cx="3026664" cy="4190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algn="ctr">
                <a:lnSpc>
                  <a:spcPct val="110000"/>
                </a:lnSpc>
                <a:spcBef>
                  <a:spcPts val="100"/>
                </a:spcBef>
              </a:pPr>
              <a:r>
                <a:rPr sz="1200" dirty="0"/>
                <a:t>Reaching top </a:t>
              </a:r>
              <a:r>
                <a:rPr lang="en-US" sz="1200" dirty="0" smtClean="0"/>
                <a:t>50</a:t>
              </a:r>
              <a:r>
                <a:rPr sz="1200" dirty="0" smtClean="0"/>
                <a:t> </a:t>
              </a:r>
              <a:r>
                <a:rPr sz="1200" dirty="0"/>
                <a:t>Plastics Solution  Provider </a:t>
              </a:r>
              <a:r>
                <a:rPr lang="en-US" sz="1200" dirty="0" smtClean="0"/>
                <a:t>Nation Wide</a:t>
              </a:r>
              <a:endParaRPr sz="1200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53712" y="3810380"/>
            <a:ext cx="3020567" cy="1841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0000"/>
              </a:lnSpc>
              <a:spcBef>
                <a:spcPts val="100"/>
              </a:spcBef>
            </a:pPr>
            <a:r>
              <a:rPr lang="en-US" sz="1200" dirty="0"/>
              <a:t>To provide our customers with a full range of value-added products and services that exceed their expectations. To develop and retain dedicated, empowered employees who share in our success. To continuously improve &amp; to achieve profitable growth over the long term using Innovative new manufacturing  technologies to  improve the performance and optimize  the cost.</a:t>
            </a:r>
          </a:p>
        </p:txBody>
      </p:sp>
      <p:sp>
        <p:nvSpPr>
          <p:cNvPr id="47" name="object 16"/>
          <p:cNvSpPr txBox="1">
            <a:spLocks/>
          </p:cNvSpPr>
          <p:nvPr/>
        </p:nvSpPr>
        <p:spPr>
          <a:xfrm>
            <a:off x="5443600" y="553211"/>
            <a:ext cx="12232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7200" b="1" i="0">
                <a:solidFill>
                  <a:schemeClr val="tx1"/>
                </a:solidFill>
                <a:latin typeface="Yu Gothic UI"/>
                <a:ea typeface="+mj-ea"/>
                <a:cs typeface="Yu Gothic UI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sz="2800" dirty="0" smtClean="0">
                <a:ln w="190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 Light"/>
                <a:cs typeface="Calibri Light"/>
              </a:rPr>
              <a:t>Mission</a:t>
            </a:r>
            <a:endParaRPr lang="en-US" sz="2800" dirty="0">
              <a:ln w="1905">
                <a:solidFill>
                  <a:srgbClr val="FF0000"/>
                </a:solidFill>
              </a:ln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 Light"/>
              <a:cs typeface="Calibri Light"/>
            </a:endParaRPr>
          </a:p>
        </p:txBody>
      </p:sp>
      <p:sp>
        <p:nvSpPr>
          <p:cNvPr id="49" name="object 16"/>
          <p:cNvSpPr txBox="1">
            <a:spLocks/>
          </p:cNvSpPr>
          <p:nvPr/>
        </p:nvSpPr>
        <p:spPr>
          <a:xfrm>
            <a:off x="1890991" y="558038"/>
            <a:ext cx="922528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7200" b="1" i="0">
                <a:solidFill>
                  <a:schemeClr val="tx1"/>
                </a:solidFill>
                <a:latin typeface="Yu Gothic UI"/>
                <a:ea typeface="+mj-ea"/>
                <a:cs typeface="Yu Gothic U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2800" dirty="0" smtClean="0">
                <a:ln w="190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 Light"/>
                <a:cs typeface="Calibri Light"/>
              </a:rPr>
              <a:t>Vision</a:t>
            </a:r>
            <a:endParaRPr lang="en-US" sz="2800" dirty="0">
              <a:ln w="1905">
                <a:solidFill>
                  <a:srgbClr val="FF0000"/>
                </a:solidFill>
              </a:ln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 Light"/>
              <a:cs typeface="Calibri Light"/>
            </a:endParaRPr>
          </a:p>
        </p:txBody>
      </p:sp>
      <p:sp>
        <p:nvSpPr>
          <p:cNvPr id="50" name="object 16"/>
          <p:cNvSpPr txBox="1">
            <a:spLocks/>
          </p:cNvSpPr>
          <p:nvPr/>
        </p:nvSpPr>
        <p:spPr>
          <a:xfrm>
            <a:off x="9213595" y="558038"/>
            <a:ext cx="12232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7200" b="1" i="0">
                <a:solidFill>
                  <a:schemeClr val="tx1"/>
                </a:solidFill>
                <a:latin typeface="Yu Gothic UI"/>
                <a:ea typeface="+mj-ea"/>
                <a:cs typeface="Yu Gothic UI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sz="2800" dirty="0" smtClean="0">
                <a:ln w="190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 Light"/>
                <a:cs typeface="Calibri Light"/>
              </a:rPr>
              <a:t>Goal</a:t>
            </a:r>
            <a:endParaRPr lang="en-US" sz="2800" dirty="0">
              <a:ln w="1905">
                <a:solidFill>
                  <a:srgbClr val="FF0000"/>
                </a:solidFill>
              </a:ln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 Light"/>
              <a:cs typeface="Calibri Light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6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0" y="5558027"/>
            <a:ext cx="12192000" cy="1299973"/>
            <a:chOff x="0" y="5558027"/>
            <a:chExt cx="12192000" cy="129997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58027"/>
              <a:ext cx="12191999" cy="12999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58027"/>
              <a:ext cx="12192000" cy="1299973"/>
            </a:xfrm>
            <a:prstGeom prst="rect">
              <a:avLst/>
            </a:prstGeom>
          </p:spPr>
        </p:pic>
      </p:grpSp>
      <p:pic>
        <p:nvPicPr>
          <p:cNvPr id="63" name="Picture 6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92176"/>
            <a:ext cx="12191998" cy="627736"/>
          </a:xfrm>
        </p:spPr>
        <p:txBody>
          <a:bodyPr vert="horz" wrap="square" lIns="0" tIns="12065" rIns="0" bIns="0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12700" algn="ctr" rtl="0">
              <a:spcBef>
                <a:spcPts val="95"/>
              </a:spcBef>
            </a:pPr>
            <a:r>
              <a:rPr lang="en-US" sz="4000" kern="1200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 Light"/>
                <a:cs typeface="Calibri Light"/>
              </a:rPr>
              <a:t>ORGANISATION STRUCTURE</a:t>
            </a:r>
            <a:endParaRPr lang="en-US" sz="4000" kern="1200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 Light"/>
              <a:cs typeface="Calibri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t="7060" r="33750" b="8889"/>
          <a:stretch/>
        </p:blipFill>
        <p:spPr bwMode="auto">
          <a:xfrm>
            <a:off x="228600" y="838200"/>
            <a:ext cx="11756135" cy="576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37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0" y="5558027"/>
            <a:ext cx="12192000" cy="1299973"/>
            <a:chOff x="0" y="5558027"/>
            <a:chExt cx="12192000" cy="129997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58027"/>
              <a:ext cx="12191999" cy="12999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58027"/>
              <a:ext cx="12192000" cy="1299973"/>
            </a:xfrm>
            <a:prstGeom prst="rect">
              <a:avLst/>
            </a:prstGeom>
          </p:spPr>
        </p:pic>
      </p:grpSp>
      <p:pic>
        <p:nvPicPr>
          <p:cNvPr id="63" name="Picture 6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92176"/>
            <a:ext cx="12191998" cy="627736"/>
          </a:xfrm>
        </p:spPr>
        <p:txBody>
          <a:bodyPr vert="horz" wrap="square" lIns="0" tIns="12065" rIns="0" bIns="0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12700" algn="ctr" rtl="0">
              <a:spcBef>
                <a:spcPts val="95"/>
              </a:spcBef>
            </a:pPr>
            <a:r>
              <a:rPr lang="en-US" sz="4000" kern="1200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 Light"/>
                <a:cs typeface="Calibri Light"/>
              </a:rPr>
              <a:t>GREEN VENDOR BY MACE</a:t>
            </a:r>
            <a:endParaRPr lang="en-US" sz="4000" kern="1200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 Light"/>
              <a:cs typeface="Calibri Ligh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8276" r="1249" b="4501"/>
          <a:stretch/>
        </p:blipFill>
        <p:spPr bwMode="auto">
          <a:xfrm>
            <a:off x="838200" y="914399"/>
            <a:ext cx="10515600" cy="540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9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12192000" y="0"/>
                </a:moveTo>
                <a:lnTo>
                  <a:pt x="0" y="0"/>
                </a:lnTo>
                <a:lnTo>
                  <a:pt x="0" y="6851904"/>
                </a:lnTo>
                <a:lnTo>
                  <a:pt x="12192000" y="685190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87952" y="4523219"/>
            <a:ext cx="2181225" cy="379730"/>
            <a:chOff x="4187952" y="4523219"/>
            <a:chExt cx="2181225" cy="3797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7952" y="4523219"/>
              <a:ext cx="2180844" cy="3793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2252" y="4637531"/>
              <a:ext cx="1906905" cy="105410"/>
            </a:xfrm>
            <a:custGeom>
              <a:avLst/>
              <a:gdLst/>
              <a:ahLst/>
              <a:cxnLst/>
              <a:rect l="l" t="t" r="r" b="b"/>
              <a:pathLst>
                <a:path w="1906904" h="105410">
                  <a:moveTo>
                    <a:pt x="1853946" y="0"/>
                  </a:moveTo>
                  <a:lnTo>
                    <a:pt x="52577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8"/>
                  </a:lnTo>
                  <a:lnTo>
                    <a:pt x="4125" y="73062"/>
                  </a:lnTo>
                  <a:lnTo>
                    <a:pt x="15382" y="89773"/>
                  </a:lnTo>
                  <a:lnTo>
                    <a:pt x="32093" y="101030"/>
                  </a:lnTo>
                  <a:lnTo>
                    <a:pt x="52577" y="105156"/>
                  </a:lnTo>
                  <a:lnTo>
                    <a:pt x="1853946" y="105156"/>
                  </a:lnTo>
                  <a:lnTo>
                    <a:pt x="1874430" y="101030"/>
                  </a:lnTo>
                  <a:lnTo>
                    <a:pt x="1891141" y="89773"/>
                  </a:lnTo>
                  <a:lnTo>
                    <a:pt x="1902398" y="73062"/>
                  </a:lnTo>
                  <a:lnTo>
                    <a:pt x="1906524" y="52578"/>
                  </a:lnTo>
                  <a:lnTo>
                    <a:pt x="1902398" y="32093"/>
                  </a:lnTo>
                  <a:lnTo>
                    <a:pt x="1891141" y="15382"/>
                  </a:lnTo>
                  <a:lnTo>
                    <a:pt x="1874430" y="4125"/>
                  </a:lnTo>
                  <a:lnTo>
                    <a:pt x="185394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316857" y="1885442"/>
            <a:ext cx="1314450" cy="956310"/>
            <a:chOff x="4316857" y="1885442"/>
            <a:chExt cx="1314450" cy="956310"/>
          </a:xfrm>
        </p:grpSpPr>
        <p:sp>
          <p:nvSpPr>
            <p:cNvPr id="8" name="object 8"/>
            <p:cNvSpPr/>
            <p:nvPr/>
          </p:nvSpPr>
          <p:spPr>
            <a:xfrm>
              <a:off x="4318381" y="1886966"/>
              <a:ext cx="1311275" cy="953135"/>
            </a:xfrm>
            <a:custGeom>
              <a:avLst/>
              <a:gdLst/>
              <a:ahLst/>
              <a:cxnLst/>
              <a:rect l="l" t="t" r="r" b="b"/>
              <a:pathLst>
                <a:path w="1311275" h="953135">
                  <a:moveTo>
                    <a:pt x="315468" y="0"/>
                  </a:moveTo>
                  <a:lnTo>
                    <a:pt x="266298" y="3481"/>
                  </a:lnTo>
                  <a:lnTo>
                    <a:pt x="221154" y="13927"/>
                  </a:lnTo>
                  <a:lnTo>
                    <a:pt x="180038" y="31337"/>
                  </a:lnTo>
                  <a:lnTo>
                    <a:pt x="142954" y="55710"/>
                  </a:lnTo>
                  <a:lnTo>
                    <a:pt x="109907" y="87047"/>
                  </a:lnTo>
                  <a:lnTo>
                    <a:pt x="80899" y="125349"/>
                  </a:lnTo>
                  <a:lnTo>
                    <a:pt x="61926" y="158538"/>
                  </a:lnTo>
                  <a:lnTo>
                    <a:pt x="45487" y="195433"/>
                  </a:lnTo>
                  <a:lnTo>
                    <a:pt x="31557" y="236135"/>
                  </a:lnTo>
                  <a:lnTo>
                    <a:pt x="20208" y="280352"/>
                  </a:lnTo>
                  <a:lnTo>
                    <a:pt x="11365" y="328382"/>
                  </a:lnTo>
                  <a:lnTo>
                    <a:pt x="5050" y="380130"/>
                  </a:lnTo>
                  <a:lnTo>
                    <a:pt x="1262" y="435599"/>
                  </a:lnTo>
                  <a:lnTo>
                    <a:pt x="0" y="494792"/>
                  </a:lnTo>
                  <a:lnTo>
                    <a:pt x="1571" y="556568"/>
                  </a:lnTo>
                  <a:lnTo>
                    <a:pt x="6285" y="613993"/>
                  </a:lnTo>
                  <a:lnTo>
                    <a:pt x="14145" y="667068"/>
                  </a:lnTo>
                  <a:lnTo>
                    <a:pt x="25154" y="715795"/>
                  </a:lnTo>
                  <a:lnTo>
                    <a:pt x="39312" y="760177"/>
                  </a:lnTo>
                  <a:lnTo>
                    <a:pt x="56623" y="800216"/>
                  </a:lnTo>
                  <a:lnTo>
                    <a:pt x="77089" y="835913"/>
                  </a:lnTo>
                  <a:lnTo>
                    <a:pt x="110431" y="878097"/>
                  </a:lnTo>
                  <a:lnTo>
                    <a:pt x="148875" y="910917"/>
                  </a:lnTo>
                  <a:lnTo>
                    <a:pt x="192403" y="934367"/>
                  </a:lnTo>
                  <a:lnTo>
                    <a:pt x="240998" y="948442"/>
                  </a:lnTo>
                  <a:lnTo>
                    <a:pt x="294640" y="953135"/>
                  </a:lnTo>
                  <a:lnTo>
                    <a:pt x="342392" y="949705"/>
                  </a:lnTo>
                  <a:lnTo>
                    <a:pt x="386461" y="939414"/>
                  </a:lnTo>
                  <a:lnTo>
                    <a:pt x="426847" y="922258"/>
                  </a:lnTo>
                  <a:lnTo>
                    <a:pt x="463550" y="898233"/>
                  </a:lnTo>
                  <a:lnTo>
                    <a:pt x="496570" y="867336"/>
                  </a:lnTo>
                  <a:lnTo>
                    <a:pt x="504798" y="856742"/>
                  </a:lnTo>
                  <a:lnTo>
                    <a:pt x="305308" y="856742"/>
                  </a:lnTo>
                  <a:lnTo>
                    <a:pt x="269909" y="853069"/>
                  </a:lnTo>
                  <a:lnTo>
                    <a:pt x="210290" y="823683"/>
                  </a:lnTo>
                  <a:lnTo>
                    <a:pt x="165576" y="764905"/>
                  </a:lnTo>
                  <a:lnTo>
                    <a:pt x="148808" y="724492"/>
                  </a:lnTo>
                  <a:lnTo>
                    <a:pt x="135766" y="676729"/>
                  </a:lnTo>
                  <a:lnTo>
                    <a:pt x="126451" y="621615"/>
                  </a:lnTo>
                  <a:lnTo>
                    <a:pt x="120862" y="559149"/>
                  </a:lnTo>
                  <a:lnTo>
                    <a:pt x="118999" y="489331"/>
                  </a:lnTo>
                  <a:lnTo>
                    <a:pt x="120570" y="421254"/>
                  </a:lnTo>
                  <a:lnTo>
                    <a:pt x="125283" y="359659"/>
                  </a:lnTo>
                  <a:lnTo>
                    <a:pt x="133137" y="304545"/>
                  </a:lnTo>
                  <a:lnTo>
                    <a:pt x="144132" y="255913"/>
                  </a:lnTo>
                  <a:lnTo>
                    <a:pt x="158267" y="213763"/>
                  </a:lnTo>
                  <a:lnTo>
                    <a:pt x="175542" y="178096"/>
                  </a:lnTo>
                  <a:lnTo>
                    <a:pt x="219508" y="126214"/>
                  </a:lnTo>
                  <a:lnTo>
                    <a:pt x="276026" y="100271"/>
                  </a:lnTo>
                  <a:lnTo>
                    <a:pt x="308991" y="97028"/>
                  </a:lnTo>
                  <a:lnTo>
                    <a:pt x="520022" y="97028"/>
                  </a:lnTo>
                  <a:lnTo>
                    <a:pt x="512737" y="86834"/>
                  </a:lnTo>
                  <a:lnTo>
                    <a:pt x="458947" y="38594"/>
                  </a:lnTo>
                  <a:lnTo>
                    <a:pt x="393192" y="9649"/>
                  </a:lnTo>
                  <a:lnTo>
                    <a:pt x="355826" y="2412"/>
                  </a:lnTo>
                  <a:lnTo>
                    <a:pt x="315468" y="0"/>
                  </a:lnTo>
                  <a:close/>
                </a:path>
                <a:path w="1311275" h="953135">
                  <a:moveTo>
                    <a:pt x="520022" y="97028"/>
                  </a:moveTo>
                  <a:lnTo>
                    <a:pt x="308991" y="97028"/>
                  </a:lnTo>
                  <a:lnTo>
                    <a:pt x="343124" y="100891"/>
                  </a:lnTo>
                  <a:lnTo>
                    <a:pt x="373668" y="112482"/>
                  </a:lnTo>
                  <a:lnTo>
                    <a:pt x="423983" y="158849"/>
                  </a:lnTo>
                  <a:lnTo>
                    <a:pt x="443753" y="193627"/>
                  </a:lnTo>
                  <a:lnTo>
                    <a:pt x="459931" y="236135"/>
                  </a:lnTo>
                  <a:lnTo>
                    <a:pt x="472514" y="286375"/>
                  </a:lnTo>
                  <a:lnTo>
                    <a:pt x="481503" y="344346"/>
                  </a:lnTo>
                  <a:lnTo>
                    <a:pt x="486897" y="410051"/>
                  </a:lnTo>
                  <a:lnTo>
                    <a:pt x="488696" y="483488"/>
                  </a:lnTo>
                  <a:lnTo>
                    <a:pt x="486863" y="554396"/>
                  </a:lnTo>
                  <a:lnTo>
                    <a:pt x="481364" y="617843"/>
                  </a:lnTo>
                  <a:lnTo>
                    <a:pt x="472199" y="673829"/>
                  </a:lnTo>
                  <a:lnTo>
                    <a:pt x="459366" y="722352"/>
                  </a:lnTo>
                  <a:lnTo>
                    <a:pt x="442864" y="763412"/>
                  </a:lnTo>
                  <a:lnTo>
                    <a:pt x="422694" y="797009"/>
                  </a:lnTo>
                  <a:lnTo>
                    <a:pt x="371343" y="841807"/>
                  </a:lnTo>
                  <a:lnTo>
                    <a:pt x="305308" y="856742"/>
                  </a:lnTo>
                  <a:lnTo>
                    <a:pt x="504798" y="856742"/>
                  </a:lnTo>
                  <a:lnTo>
                    <a:pt x="547787" y="792047"/>
                  </a:lnTo>
                  <a:lnTo>
                    <a:pt x="566295" y="750039"/>
                  </a:lnTo>
                  <a:lnTo>
                    <a:pt x="581434" y="703540"/>
                  </a:lnTo>
                  <a:lnTo>
                    <a:pt x="593204" y="652554"/>
                  </a:lnTo>
                  <a:lnTo>
                    <a:pt x="601608" y="597083"/>
                  </a:lnTo>
                  <a:lnTo>
                    <a:pt x="606650" y="537129"/>
                  </a:lnTo>
                  <a:lnTo>
                    <a:pt x="608330" y="472694"/>
                  </a:lnTo>
                  <a:lnTo>
                    <a:pt x="606837" y="407585"/>
                  </a:lnTo>
                  <a:lnTo>
                    <a:pt x="602357" y="347298"/>
                  </a:lnTo>
                  <a:lnTo>
                    <a:pt x="594891" y="291832"/>
                  </a:lnTo>
                  <a:lnTo>
                    <a:pt x="584437" y="241188"/>
                  </a:lnTo>
                  <a:lnTo>
                    <a:pt x="570995" y="195366"/>
                  </a:lnTo>
                  <a:lnTo>
                    <a:pt x="554565" y="154366"/>
                  </a:lnTo>
                  <a:lnTo>
                    <a:pt x="535146" y="118189"/>
                  </a:lnTo>
                  <a:lnTo>
                    <a:pt x="520022" y="97028"/>
                  </a:lnTo>
                  <a:close/>
                </a:path>
                <a:path w="1311275" h="953135">
                  <a:moveTo>
                    <a:pt x="1235669" y="97662"/>
                  </a:moveTo>
                  <a:lnTo>
                    <a:pt x="993394" y="97662"/>
                  </a:lnTo>
                  <a:lnTo>
                    <a:pt x="1031736" y="100328"/>
                  </a:lnTo>
                  <a:lnTo>
                    <a:pt x="1065815" y="108315"/>
                  </a:lnTo>
                  <a:lnTo>
                    <a:pt x="1121283" y="140208"/>
                  </a:lnTo>
                  <a:lnTo>
                    <a:pt x="1156604" y="190785"/>
                  </a:lnTo>
                  <a:lnTo>
                    <a:pt x="1168400" y="257175"/>
                  </a:lnTo>
                  <a:lnTo>
                    <a:pt x="1165923" y="292846"/>
                  </a:lnTo>
                  <a:lnTo>
                    <a:pt x="1146111" y="358187"/>
                  </a:lnTo>
                  <a:lnTo>
                    <a:pt x="1104675" y="417790"/>
                  </a:lnTo>
                  <a:lnTo>
                    <a:pt x="1071991" y="450056"/>
                  </a:lnTo>
                  <a:lnTo>
                    <a:pt x="1030710" y="484655"/>
                  </a:lnTo>
                  <a:lnTo>
                    <a:pt x="980821" y="521588"/>
                  </a:lnTo>
                  <a:lnTo>
                    <a:pt x="931342" y="557141"/>
                  </a:lnTo>
                  <a:lnTo>
                    <a:pt x="888841" y="590073"/>
                  </a:lnTo>
                  <a:lnTo>
                    <a:pt x="853340" y="620387"/>
                  </a:lnTo>
                  <a:lnTo>
                    <a:pt x="824865" y="648081"/>
                  </a:lnTo>
                  <a:lnTo>
                    <a:pt x="781891" y="701484"/>
                  </a:lnTo>
                  <a:lnTo>
                    <a:pt x="753110" y="756412"/>
                  </a:lnTo>
                  <a:lnTo>
                    <a:pt x="736822" y="818054"/>
                  </a:lnTo>
                  <a:lnTo>
                    <a:pt x="731393" y="891794"/>
                  </a:lnTo>
                  <a:lnTo>
                    <a:pt x="731393" y="937641"/>
                  </a:lnTo>
                  <a:lnTo>
                    <a:pt x="1311275" y="937641"/>
                  </a:lnTo>
                  <a:lnTo>
                    <a:pt x="1311275" y="834136"/>
                  </a:lnTo>
                  <a:lnTo>
                    <a:pt x="852805" y="834136"/>
                  </a:lnTo>
                  <a:lnTo>
                    <a:pt x="853779" y="812325"/>
                  </a:lnTo>
                  <a:lnTo>
                    <a:pt x="861538" y="773896"/>
                  </a:lnTo>
                  <a:lnTo>
                    <a:pt x="889635" y="724995"/>
                  </a:lnTo>
                  <a:lnTo>
                    <a:pt x="922782" y="691261"/>
                  </a:lnTo>
                  <a:lnTo>
                    <a:pt x="980900" y="645350"/>
                  </a:lnTo>
                  <a:lnTo>
                    <a:pt x="1024276" y="613965"/>
                  </a:lnTo>
                  <a:lnTo>
                    <a:pt x="1077214" y="576961"/>
                  </a:lnTo>
                  <a:lnTo>
                    <a:pt x="1129647" y="538146"/>
                  </a:lnTo>
                  <a:lnTo>
                    <a:pt x="1173781" y="499808"/>
                  </a:lnTo>
                  <a:lnTo>
                    <a:pt x="1209605" y="461946"/>
                  </a:lnTo>
                  <a:lnTo>
                    <a:pt x="1237107" y="424561"/>
                  </a:lnTo>
                  <a:lnTo>
                    <a:pt x="1257536" y="385605"/>
                  </a:lnTo>
                  <a:lnTo>
                    <a:pt x="1272143" y="343233"/>
                  </a:lnTo>
                  <a:lnTo>
                    <a:pt x="1280916" y="297455"/>
                  </a:lnTo>
                  <a:lnTo>
                    <a:pt x="1283843" y="248285"/>
                  </a:lnTo>
                  <a:lnTo>
                    <a:pt x="1279080" y="194089"/>
                  </a:lnTo>
                  <a:lnTo>
                    <a:pt x="1264793" y="145811"/>
                  </a:lnTo>
                  <a:lnTo>
                    <a:pt x="1240980" y="103463"/>
                  </a:lnTo>
                  <a:lnTo>
                    <a:pt x="1235669" y="97662"/>
                  </a:lnTo>
                  <a:close/>
                </a:path>
                <a:path w="1311275" h="953135">
                  <a:moveTo>
                    <a:pt x="1006475" y="0"/>
                  </a:moveTo>
                  <a:lnTo>
                    <a:pt x="933989" y="6270"/>
                  </a:lnTo>
                  <a:lnTo>
                    <a:pt x="871601" y="25019"/>
                  </a:lnTo>
                  <a:lnTo>
                    <a:pt x="817181" y="55546"/>
                  </a:lnTo>
                  <a:lnTo>
                    <a:pt x="768858" y="97028"/>
                  </a:lnTo>
                  <a:lnTo>
                    <a:pt x="768858" y="210185"/>
                  </a:lnTo>
                  <a:lnTo>
                    <a:pt x="794670" y="184683"/>
                  </a:lnTo>
                  <a:lnTo>
                    <a:pt x="821436" y="162290"/>
                  </a:lnTo>
                  <a:lnTo>
                    <a:pt x="877824" y="126873"/>
                  </a:lnTo>
                  <a:lnTo>
                    <a:pt x="935894" y="104981"/>
                  </a:lnTo>
                  <a:lnTo>
                    <a:pt x="993394" y="97662"/>
                  </a:lnTo>
                  <a:lnTo>
                    <a:pt x="1235669" y="97662"/>
                  </a:lnTo>
                  <a:lnTo>
                    <a:pt x="1207643" y="67056"/>
                  </a:lnTo>
                  <a:lnTo>
                    <a:pt x="1166495" y="37719"/>
                  </a:lnTo>
                  <a:lnTo>
                    <a:pt x="1119251" y="16763"/>
                  </a:lnTo>
                  <a:lnTo>
                    <a:pt x="1065911" y="4190"/>
                  </a:lnTo>
                  <a:lnTo>
                    <a:pt x="100647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18381" y="1886966"/>
              <a:ext cx="1311275" cy="953135"/>
            </a:xfrm>
            <a:custGeom>
              <a:avLst/>
              <a:gdLst/>
              <a:ahLst/>
              <a:cxnLst/>
              <a:rect l="l" t="t" r="r" b="b"/>
              <a:pathLst>
                <a:path w="1311275" h="953135">
                  <a:moveTo>
                    <a:pt x="308991" y="97028"/>
                  </a:moveTo>
                  <a:lnTo>
                    <a:pt x="246199" y="110000"/>
                  </a:lnTo>
                  <a:lnTo>
                    <a:pt x="195956" y="148913"/>
                  </a:lnTo>
                  <a:lnTo>
                    <a:pt x="158267" y="213763"/>
                  </a:lnTo>
                  <a:lnTo>
                    <a:pt x="144132" y="255913"/>
                  </a:lnTo>
                  <a:lnTo>
                    <a:pt x="133137" y="304545"/>
                  </a:lnTo>
                  <a:lnTo>
                    <a:pt x="125283" y="359659"/>
                  </a:lnTo>
                  <a:lnTo>
                    <a:pt x="120570" y="421254"/>
                  </a:lnTo>
                  <a:lnTo>
                    <a:pt x="118999" y="489331"/>
                  </a:lnTo>
                  <a:lnTo>
                    <a:pt x="120862" y="559149"/>
                  </a:lnTo>
                  <a:lnTo>
                    <a:pt x="126451" y="621615"/>
                  </a:lnTo>
                  <a:lnTo>
                    <a:pt x="135766" y="676729"/>
                  </a:lnTo>
                  <a:lnTo>
                    <a:pt x="148808" y="724492"/>
                  </a:lnTo>
                  <a:lnTo>
                    <a:pt x="165576" y="764905"/>
                  </a:lnTo>
                  <a:lnTo>
                    <a:pt x="186070" y="797968"/>
                  </a:lnTo>
                  <a:lnTo>
                    <a:pt x="238236" y="842049"/>
                  </a:lnTo>
                  <a:lnTo>
                    <a:pt x="305308" y="856742"/>
                  </a:lnTo>
                  <a:lnTo>
                    <a:pt x="340162" y="853008"/>
                  </a:lnTo>
                  <a:lnTo>
                    <a:pt x="398854" y="823141"/>
                  </a:lnTo>
                  <a:lnTo>
                    <a:pt x="442864" y="763412"/>
                  </a:lnTo>
                  <a:lnTo>
                    <a:pt x="459366" y="722352"/>
                  </a:lnTo>
                  <a:lnTo>
                    <a:pt x="472199" y="673829"/>
                  </a:lnTo>
                  <a:lnTo>
                    <a:pt x="481364" y="617843"/>
                  </a:lnTo>
                  <a:lnTo>
                    <a:pt x="486863" y="554396"/>
                  </a:lnTo>
                  <a:lnTo>
                    <a:pt x="488696" y="483488"/>
                  </a:lnTo>
                  <a:lnTo>
                    <a:pt x="486897" y="410051"/>
                  </a:lnTo>
                  <a:lnTo>
                    <a:pt x="481503" y="344346"/>
                  </a:lnTo>
                  <a:lnTo>
                    <a:pt x="472514" y="286375"/>
                  </a:lnTo>
                  <a:lnTo>
                    <a:pt x="459931" y="236135"/>
                  </a:lnTo>
                  <a:lnTo>
                    <a:pt x="443753" y="193627"/>
                  </a:lnTo>
                  <a:lnTo>
                    <a:pt x="423983" y="158849"/>
                  </a:lnTo>
                  <a:lnTo>
                    <a:pt x="373668" y="112482"/>
                  </a:lnTo>
                  <a:lnTo>
                    <a:pt x="308991" y="97028"/>
                  </a:lnTo>
                  <a:close/>
                </a:path>
                <a:path w="1311275" h="953135">
                  <a:moveTo>
                    <a:pt x="1006475" y="0"/>
                  </a:moveTo>
                  <a:lnTo>
                    <a:pt x="1065911" y="4190"/>
                  </a:lnTo>
                  <a:lnTo>
                    <a:pt x="1119251" y="16763"/>
                  </a:lnTo>
                  <a:lnTo>
                    <a:pt x="1166495" y="37719"/>
                  </a:lnTo>
                  <a:lnTo>
                    <a:pt x="1207643" y="67056"/>
                  </a:lnTo>
                  <a:lnTo>
                    <a:pt x="1240980" y="103463"/>
                  </a:lnTo>
                  <a:lnTo>
                    <a:pt x="1264793" y="145811"/>
                  </a:lnTo>
                  <a:lnTo>
                    <a:pt x="1279080" y="194089"/>
                  </a:lnTo>
                  <a:lnTo>
                    <a:pt x="1283843" y="248285"/>
                  </a:lnTo>
                  <a:lnTo>
                    <a:pt x="1280916" y="297455"/>
                  </a:lnTo>
                  <a:lnTo>
                    <a:pt x="1272143" y="343233"/>
                  </a:lnTo>
                  <a:lnTo>
                    <a:pt x="1257536" y="385605"/>
                  </a:lnTo>
                  <a:lnTo>
                    <a:pt x="1237107" y="424561"/>
                  </a:lnTo>
                  <a:lnTo>
                    <a:pt x="1209605" y="461946"/>
                  </a:lnTo>
                  <a:lnTo>
                    <a:pt x="1173781" y="499808"/>
                  </a:lnTo>
                  <a:lnTo>
                    <a:pt x="1129647" y="538146"/>
                  </a:lnTo>
                  <a:lnTo>
                    <a:pt x="1077214" y="576961"/>
                  </a:lnTo>
                  <a:lnTo>
                    <a:pt x="1024276" y="613965"/>
                  </a:lnTo>
                  <a:lnTo>
                    <a:pt x="980900" y="645350"/>
                  </a:lnTo>
                  <a:lnTo>
                    <a:pt x="947072" y="671115"/>
                  </a:lnTo>
                  <a:lnTo>
                    <a:pt x="904732" y="708312"/>
                  </a:lnTo>
                  <a:lnTo>
                    <a:pt x="877490" y="741320"/>
                  </a:lnTo>
                  <a:lnTo>
                    <a:pt x="856694" y="792241"/>
                  </a:lnTo>
                  <a:lnTo>
                    <a:pt x="852805" y="834136"/>
                  </a:lnTo>
                  <a:lnTo>
                    <a:pt x="1311275" y="834136"/>
                  </a:lnTo>
                  <a:lnTo>
                    <a:pt x="1311275" y="937641"/>
                  </a:lnTo>
                  <a:lnTo>
                    <a:pt x="731393" y="937641"/>
                  </a:lnTo>
                  <a:lnTo>
                    <a:pt x="731393" y="891794"/>
                  </a:lnTo>
                  <a:lnTo>
                    <a:pt x="732750" y="853406"/>
                  </a:lnTo>
                  <a:lnTo>
                    <a:pt x="743608" y="785727"/>
                  </a:lnTo>
                  <a:lnTo>
                    <a:pt x="765732" y="728769"/>
                  </a:lnTo>
                  <a:lnTo>
                    <a:pt x="801598" y="674580"/>
                  </a:lnTo>
                  <a:lnTo>
                    <a:pt x="853340" y="620387"/>
                  </a:lnTo>
                  <a:lnTo>
                    <a:pt x="888841" y="590073"/>
                  </a:lnTo>
                  <a:lnTo>
                    <a:pt x="931342" y="557141"/>
                  </a:lnTo>
                  <a:lnTo>
                    <a:pt x="980821" y="521588"/>
                  </a:lnTo>
                  <a:lnTo>
                    <a:pt x="1030710" y="484655"/>
                  </a:lnTo>
                  <a:lnTo>
                    <a:pt x="1071991" y="450056"/>
                  </a:lnTo>
                  <a:lnTo>
                    <a:pt x="1104675" y="417790"/>
                  </a:lnTo>
                  <a:lnTo>
                    <a:pt x="1128776" y="387858"/>
                  </a:lnTo>
                  <a:lnTo>
                    <a:pt x="1158494" y="326517"/>
                  </a:lnTo>
                  <a:lnTo>
                    <a:pt x="1168400" y="257175"/>
                  </a:lnTo>
                  <a:lnTo>
                    <a:pt x="1165449" y="222003"/>
                  </a:lnTo>
                  <a:lnTo>
                    <a:pt x="1141878" y="163520"/>
                  </a:lnTo>
                  <a:lnTo>
                    <a:pt x="1095656" y="121612"/>
                  </a:lnTo>
                  <a:lnTo>
                    <a:pt x="1031736" y="100328"/>
                  </a:lnTo>
                  <a:lnTo>
                    <a:pt x="993394" y="97662"/>
                  </a:lnTo>
                  <a:lnTo>
                    <a:pt x="964727" y="99494"/>
                  </a:lnTo>
                  <a:lnTo>
                    <a:pt x="906918" y="114111"/>
                  </a:lnTo>
                  <a:lnTo>
                    <a:pt x="849153" y="143015"/>
                  </a:lnTo>
                  <a:lnTo>
                    <a:pt x="794670" y="184683"/>
                  </a:lnTo>
                  <a:lnTo>
                    <a:pt x="768858" y="210185"/>
                  </a:lnTo>
                  <a:lnTo>
                    <a:pt x="768858" y="97028"/>
                  </a:lnTo>
                  <a:lnTo>
                    <a:pt x="817181" y="55546"/>
                  </a:lnTo>
                  <a:lnTo>
                    <a:pt x="871601" y="25019"/>
                  </a:lnTo>
                  <a:lnTo>
                    <a:pt x="933989" y="6270"/>
                  </a:lnTo>
                  <a:lnTo>
                    <a:pt x="968970" y="1569"/>
                  </a:lnTo>
                  <a:lnTo>
                    <a:pt x="1006475" y="0"/>
                  </a:lnTo>
                  <a:close/>
                </a:path>
                <a:path w="1311275" h="953135">
                  <a:moveTo>
                    <a:pt x="315468" y="0"/>
                  </a:moveTo>
                  <a:lnTo>
                    <a:pt x="355826" y="2412"/>
                  </a:lnTo>
                  <a:lnTo>
                    <a:pt x="427566" y="21709"/>
                  </a:lnTo>
                  <a:lnTo>
                    <a:pt x="487337" y="60303"/>
                  </a:lnTo>
                  <a:lnTo>
                    <a:pt x="535146" y="118189"/>
                  </a:lnTo>
                  <a:lnTo>
                    <a:pt x="554565" y="154366"/>
                  </a:lnTo>
                  <a:lnTo>
                    <a:pt x="570995" y="195366"/>
                  </a:lnTo>
                  <a:lnTo>
                    <a:pt x="584437" y="241188"/>
                  </a:lnTo>
                  <a:lnTo>
                    <a:pt x="594891" y="291832"/>
                  </a:lnTo>
                  <a:lnTo>
                    <a:pt x="602357" y="347298"/>
                  </a:lnTo>
                  <a:lnTo>
                    <a:pt x="606837" y="407585"/>
                  </a:lnTo>
                  <a:lnTo>
                    <a:pt x="608330" y="472694"/>
                  </a:lnTo>
                  <a:lnTo>
                    <a:pt x="606650" y="537129"/>
                  </a:lnTo>
                  <a:lnTo>
                    <a:pt x="601608" y="597083"/>
                  </a:lnTo>
                  <a:lnTo>
                    <a:pt x="593204" y="652554"/>
                  </a:lnTo>
                  <a:lnTo>
                    <a:pt x="581434" y="703540"/>
                  </a:lnTo>
                  <a:lnTo>
                    <a:pt x="566295" y="750039"/>
                  </a:lnTo>
                  <a:lnTo>
                    <a:pt x="547787" y="792047"/>
                  </a:lnTo>
                  <a:lnTo>
                    <a:pt x="525907" y="829563"/>
                  </a:lnTo>
                  <a:lnTo>
                    <a:pt x="496570" y="867336"/>
                  </a:lnTo>
                  <a:lnTo>
                    <a:pt x="463550" y="898233"/>
                  </a:lnTo>
                  <a:lnTo>
                    <a:pt x="426847" y="922258"/>
                  </a:lnTo>
                  <a:lnTo>
                    <a:pt x="386461" y="939414"/>
                  </a:lnTo>
                  <a:lnTo>
                    <a:pt x="342392" y="949705"/>
                  </a:lnTo>
                  <a:lnTo>
                    <a:pt x="294640" y="953135"/>
                  </a:lnTo>
                  <a:lnTo>
                    <a:pt x="240998" y="948442"/>
                  </a:lnTo>
                  <a:lnTo>
                    <a:pt x="192403" y="934367"/>
                  </a:lnTo>
                  <a:lnTo>
                    <a:pt x="148875" y="910917"/>
                  </a:lnTo>
                  <a:lnTo>
                    <a:pt x="110431" y="878097"/>
                  </a:lnTo>
                  <a:lnTo>
                    <a:pt x="77089" y="835913"/>
                  </a:lnTo>
                  <a:lnTo>
                    <a:pt x="56623" y="800216"/>
                  </a:lnTo>
                  <a:lnTo>
                    <a:pt x="39312" y="760177"/>
                  </a:lnTo>
                  <a:lnTo>
                    <a:pt x="25154" y="715795"/>
                  </a:lnTo>
                  <a:lnTo>
                    <a:pt x="14145" y="667068"/>
                  </a:lnTo>
                  <a:lnTo>
                    <a:pt x="6285" y="613993"/>
                  </a:lnTo>
                  <a:lnTo>
                    <a:pt x="1571" y="556568"/>
                  </a:lnTo>
                  <a:lnTo>
                    <a:pt x="0" y="494792"/>
                  </a:lnTo>
                  <a:lnTo>
                    <a:pt x="1262" y="435599"/>
                  </a:lnTo>
                  <a:lnTo>
                    <a:pt x="5050" y="380130"/>
                  </a:lnTo>
                  <a:lnTo>
                    <a:pt x="11365" y="328382"/>
                  </a:lnTo>
                  <a:lnTo>
                    <a:pt x="20208" y="280352"/>
                  </a:lnTo>
                  <a:lnTo>
                    <a:pt x="31582" y="236036"/>
                  </a:lnTo>
                  <a:lnTo>
                    <a:pt x="45487" y="195433"/>
                  </a:lnTo>
                  <a:lnTo>
                    <a:pt x="61926" y="158538"/>
                  </a:lnTo>
                  <a:lnTo>
                    <a:pt x="80899" y="125349"/>
                  </a:lnTo>
                  <a:lnTo>
                    <a:pt x="109907" y="87047"/>
                  </a:lnTo>
                  <a:lnTo>
                    <a:pt x="142954" y="55710"/>
                  </a:lnTo>
                  <a:lnTo>
                    <a:pt x="180038" y="31337"/>
                  </a:lnTo>
                  <a:lnTo>
                    <a:pt x="221154" y="13927"/>
                  </a:lnTo>
                  <a:lnTo>
                    <a:pt x="266298" y="3481"/>
                  </a:lnTo>
                  <a:lnTo>
                    <a:pt x="315468" y="0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52086" y="1593037"/>
            <a:ext cx="14554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>
                <a:latin typeface="Microsoft YaHei"/>
                <a:cs typeface="Microsoft YaHei"/>
              </a:rPr>
              <a:t>02</a:t>
            </a:r>
            <a:endParaRPr sz="96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4267" y="2346960"/>
            <a:ext cx="1792224" cy="44957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455664" y="4523219"/>
            <a:ext cx="1030605" cy="379730"/>
            <a:chOff x="6455664" y="4523219"/>
            <a:chExt cx="1030605" cy="37973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5664" y="4523219"/>
              <a:ext cx="396163" cy="3793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9964" y="4637531"/>
              <a:ext cx="121919" cy="1051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656" y="4523219"/>
              <a:ext cx="396176" cy="37936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6956" y="4637531"/>
              <a:ext cx="121920" cy="1051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9648" y="4523219"/>
              <a:ext cx="396176" cy="37936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3948" y="4637531"/>
              <a:ext cx="121920" cy="105156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99931" y="2346960"/>
            <a:ext cx="3592068" cy="239572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346960"/>
            <a:ext cx="3110483" cy="239572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297426" y="3118180"/>
            <a:ext cx="228854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0" spc="-45" dirty="0">
                <a:latin typeface="Calibri Light"/>
                <a:cs typeface="Calibri Light"/>
              </a:rPr>
              <a:t>Product </a:t>
            </a:r>
            <a:r>
              <a:rPr sz="4000" b="0" spc="-40" dirty="0">
                <a:latin typeface="Calibri Light"/>
                <a:cs typeface="Calibri Light"/>
              </a:rPr>
              <a:t> </a:t>
            </a:r>
            <a:r>
              <a:rPr sz="4000" b="0" spc="-395" dirty="0">
                <a:latin typeface="Calibri Light"/>
                <a:cs typeface="Calibri Light"/>
              </a:rPr>
              <a:t>T</a:t>
            </a:r>
            <a:r>
              <a:rPr sz="4000" b="0" spc="-30" dirty="0">
                <a:latin typeface="Calibri Light"/>
                <a:cs typeface="Calibri Light"/>
              </a:rPr>
              <a:t>ec</a:t>
            </a:r>
            <a:r>
              <a:rPr sz="4000" b="0" spc="-40" dirty="0">
                <a:latin typeface="Calibri Light"/>
                <a:cs typeface="Calibri Light"/>
              </a:rPr>
              <a:t>hn</a:t>
            </a:r>
            <a:r>
              <a:rPr sz="4000" b="0" spc="-35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l</a:t>
            </a:r>
            <a:r>
              <a:rPr sz="4000" b="0" spc="-50" dirty="0">
                <a:latin typeface="Calibri Light"/>
                <a:cs typeface="Calibri Light"/>
              </a:rPr>
              <a:t>o</a:t>
            </a:r>
            <a:r>
              <a:rPr sz="4000" b="0" spc="-45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y</a:t>
            </a:r>
            <a:endParaRPr sz="4000" dirty="0">
              <a:latin typeface="Calibri Light"/>
              <a:cs typeface="Calibri Light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0" y="53340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INJECTION MOULDING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67200" y="53340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BLOW MOULDING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91600" y="533969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TOOLING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01300" y="76200"/>
            <a:ext cx="45855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Core</a:t>
            </a:r>
            <a:r>
              <a:rPr sz="2800" b="0" spc="-114" dirty="0">
                <a:latin typeface="Calibri Light"/>
                <a:cs typeface="Calibri Light"/>
              </a:rPr>
              <a:t> </a:t>
            </a:r>
            <a:r>
              <a:rPr sz="2800" b="0" spc="-30" dirty="0" smtClean="0">
                <a:latin typeface="Calibri Light"/>
                <a:cs typeface="Calibri Light"/>
              </a:rPr>
              <a:t>Products</a:t>
            </a:r>
            <a:r>
              <a:rPr lang="en-US" sz="2800" b="0" spc="-30" dirty="0" smtClean="0">
                <a:latin typeface="Calibri Light"/>
                <a:cs typeface="Calibri Light"/>
              </a:rPr>
              <a:t> :  </a:t>
            </a:r>
            <a:r>
              <a:rPr lang="en-US" sz="3200" spc="-30" dirty="0" smtClean="0">
                <a:latin typeface="Calibri Light"/>
                <a:cs typeface="Calibri Light"/>
              </a:rPr>
              <a:t>AUTOMOTIVE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04169" y="4671607"/>
            <a:ext cx="33528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 algn="ctr">
              <a:lnSpc>
                <a:spcPct val="100000"/>
              </a:lnSpc>
              <a:spcBef>
                <a:spcPts val="100"/>
              </a:spcBef>
              <a:defRPr sz="1400" b="1" spc="-5">
                <a:solidFill>
                  <a:srgbClr val="3D3D3D"/>
                </a:solidFill>
                <a:latin typeface="Microsoft YaHei"/>
                <a:cs typeface="Microsoft YaHei"/>
              </a:defRPr>
            </a:lvl1pPr>
          </a:lstStyle>
          <a:p>
            <a:r>
              <a:rPr lang="en-US" dirty="0"/>
              <a:t>INSERT MOULDING</a:t>
            </a:r>
            <a:endParaRPr dirty="0"/>
          </a:p>
        </p:txBody>
      </p:sp>
      <p:grpSp>
        <p:nvGrpSpPr>
          <p:cNvPr id="9" name="object 9"/>
          <p:cNvGrpSpPr/>
          <p:nvPr/>
        </p:nvGrpSpPr>
        <p:grpSpPr>
          <a:xfrm>
            <a:off x="1420367" y="4453398"/>
            <a:ext cx="1927225" cy="218440"/>
            <a:chOff x="1387277" y="2980805"/>
            <a:chExt cx="1927225" cy="2184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7277" y="2980805"/>
              <a:ext cx="1926984" cy="2182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56943" y="3055620"/>
              <a:ext cx="1786255" cy="0"/>
            </a:xfrm>
            <a:custGeom>
              <a:avLst/>
              <a:gdLst/>
              <a:ahLst/>
              <a:cxnLst/>
              <a:rect l="l" t="t" r="r" b="b"/>
              <a:pathLst>
                <a:path w="1786255">
                  <a:moveTo>
                    <a:pt x="0" y="0"/>
                  </a:moveTo>
                  <a:lnTo>
                    <a:pt x="1785874" y="0"/>
                  </a:lnTo>
                </a:path>
              </a:pathLst>
            </a:custGeom>
            <a:ln w="45464">
              <a:solidFill>
                <a:srgbClr val="2E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18263" y="4452383"/>
            <a:ext cx="1925955" cy="219710"/>
            <a:chOff x="6742596" y="2956560"/>
            <a:chExt cx="1925955" cy="21971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596" y="2956560"/>
              <a:ext cx="1925494" cy="2194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14565" y="3031998"/>
              <a:ext cx="1784350" cy="0"/>
            </a:xfrm>
            <a:custGeom>
              <a:avLst/>
              <a:gdLst/>
              <a:ahLst/>
              <a:cxnLst/>
              <a:rect l="l" t="t" r="r" b="b"/>
              <a:pathLst>
                <a:path w="1784350">
                  <a:moveTo>
                    <a:pt x="0" y="0"/>
                  </a:moveTo>
                  <a:lnTo>
                    <a:pt x="1783968" y="0"/>
                  </a:lnTo>
                </a:path>
              </a:pathLst>
            </a:custGeom>
            <a:ln w="46988">
              <a:solidFill>
                <a:srgbClr val="2E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360282" y="4453398"/>
            <a:ext cx="1927225" cy="218440"/>
            <a:chOff x="4095425" y="2982329"/>
            <a:chExt cx="1927225" cy="21844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425" y="2982329"/>
              <a:ext cx="1926984" cy="21820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66616" y="3057143"/>
              <a:ext cx="1786255" cy="0"/>
            </a:xfrm>
            <a:custGeom>
              <a:avLst/>
              <a:gdLst/>
              <a:ahLst/>
              <a:cxnLst/>
              <a:rect l="l" t="t" r="r" b="b"/>
              <a:pathLst>
                <a:path w="1786254">
                  <a:moveTo>
                    <a:pt x="0" y="0"/>
                  </a:moveTo>
                  <a:lnTo>
                    <a:pt x="1785874" y="0"/>
                  </a:lnTo>
                </a:path>
              </a:pathLst>
            </a:custGeom>
            <a:ln w="45464">
              <a:solidFill>
                <a:srgbClr val="2E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08635" y="4671607"/>
            <a:ext cx="275044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-5" dirty="0" smtClean="0">
                <a:solidFill>
                  <a:srgbClr val="3D3D3D"/>
                </a:solidFill>
                <a:latin typeface="Microsoft YaHei"/>
                <a:cs typeface="Microsoft YaHei"/>
              </a:rPr>
              <a:t>INJECTION MOULDING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24400" y="4671607"/>
            <a:ext cx="3200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 algn="ctr">
              <a:lnSpc>
                <a:spcPct val="100000"/>
              </a:lnSpc>
              <a:spcBef>
                <a:spcPts val="100"/>
              </a:spcBef>
              <a:defRPr sz="1400" b="1" spc="-5">
                <a:solidFill>
                  <a:srgbClr val="3D3D3D"/>
                </a:solidFill>
                <a:latin typeface="Microsoft YaHei"/>
                <a:cs typeface="Microsoft YaHei"/>
              </a:defRPr>
            </a:lvl1pPr>
          </a:lstStyle>
          <a:p>
            <a:r>
              <a:rPr lang="en-US" dirty="0"/>
              <a:t>BLOW MOULDING</a:t>
            </a:r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4789671" y="4899186"/>
            <a:ext cx="3135129" cy="1640834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24154" indent="-212090">
              <a:lnSpc>
                <a:spcPct val="100000"/>
              </a:lnSpc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Washer dryer refresher condenser </a:t>
            </a:r>
          </a:p>
          <a:p>
            <a:pPr marL="224154" indent="-212090">
              <a:lnSpc>
                <a:spcPct val="100000"/>
              </a:lnSpc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Hose</a:t>
            </a:r>
            <a:endParaRPr sz="900" dirty="0">
              <a:latin typeface="Microsoft YaHei"/>
              <a:cs typeface="Microsoft YaHei"/>
            </a:endParaRP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Hose Overflow</a:t>
            </a:r>
            <a:endParaRPr sz="900" dirty="0">
              <a:latin typeface="Microsoft YaHei"/>
              <a:cs typeface="Microsoft YaHei"/>
            </a:endParaRP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PP Tank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Tank Assembly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Resonator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Duct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69080" y="831727"/>
            <a:ext cx="45720" cy="5741743"/>
          </a:xfrm>
          <a:custGeom>
            <a:avLst/>
            <a:gdLst/>
            <a:ahLst/>
            <a:cxnLst/>
            <a:rect l="l" t="t" r="r" b="b"/>
            <a:pathLst>
              <a:path w="45720" h="5064760">
                <a:moveTo>
                  <a:pt x="45212" y="0"/>
                </a:moveTo>
                <a:lnTo>
                  <a:pt x="0" y="5064213"/>
                </a:lnTo>
              </a:path>
            </a:pathLst>
          </a:custGeom>
          <a:ln w="9524">
            <a:solidFill>
              <a:srgbClr val="8BC06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34400" y="883544"/>
            <a:ext cx="76200" cy="5689926"/>
          </a:xfrm>
          <a:custGeom>
            <a:avLst/>
            <a:gdLst/>
            <a:ahLst/>
            <a:cxnLst/>
            <a:rect l="l" t="t" r="r" b="b"/>
            <a:pathLst>
              <a:path w="45720" h="5064759">
                <a:moveTo>
                  <a:pt x="45212" y="0"/>
                </a:moveTo>
                <a:lnTo>
                  <a:pt x="0" y="5064213"/>
                </a:lnTo>
              </a:path>
            </a:pathLst>
          </a:custGeom>
          <a:ln w="9524">
            <a:solidFill>
              <a:srgbClr val="8BC06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Picture 4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8109" r="4878" b="6306"/>
          <a:stretch>
            <a:fillRect/>
          </a:stretch>
        </p:blipFill>
        <p:spPr bwMode="auto">
          <a:xfrm>
            <a:off x="10829545" y="256297"/>
            <a:ext cx="1155190" cy="46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object 13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7200" y="831728"/>
            <a:ext cx="1295400" cy="457200"/>
          </a:xfrm>
          <a:prstGeom prst="rect">
            <a:avLst/>
          </a:prstGeom>
        </p:spPr>
      </p:pic>
      <p:pic>
        <p:nvPicPr>
          <p:cNvPr id="54" name="object 10"/>
          <p:cNvPicPr/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00" y="831728"/>
            <a:ext cx="859537" cy="478536"/>
          </a:xfrm>
          <a:prstGeom prst="rect">
            <a:avLst/>
          </a:prstGeom>
        </p:spPr>
      </p:pic>
      <p:pic>
        <p:nvPicPr>
          <p:cNvPr id="55" name="object 12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6162" y="1551056"/>
            <a:ext cx="837212" cy="478536"/>
          </a:xfrm>
          <a:prstGeom prst="rect">
            <a:avLst/>
          </a:prstGeom>
        </p:spPr>
      </p:pic>
      <p:pic>
        <p:nvPicPr>
          <p:cNvPr id="56" name="object 14"/>
          <p:cNvPicPr/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0965" y="831728"/>
            <a:ext cx="1255817" cy="571987"/>
          </a:xfrm>
          <a:prstGeom prst="rect">
            <a:avLst/>
          </a:prstGeom>
        </p:spPr>
      </p:pic>
      <p:pic>
        <p:nvPicPr>
          <p:cNvPr id="57" name="object 17"/>
          <p:cNvPicPr/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0109" y="1428700"/>
            <a:ext cx="1045029" cy="817735"/>
          </a:xfrm>
          <a:prstGeom prst="rect">
            <a:avLst/>
          </a:prstGeom>
        </p:spPr>
      </p:pic>
      <p:pic>
        <p:nvPicPr>
          <p:cNvPr id="58" name="object 20"/>
          <p:cNvPicPr/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7846" y="1336172"/>
            <a:ext cx="733990" cy="845820"/>
          </a:xfrm>
          <a:prstGeom prst="rect">
            <a:avLst/>
          </a:prstGeom>
        </p:spPr>
      </p:pic>
      <p:pic>
        <p:nvPicPr>
          <p:cNvPr id="59" name="object 21"/>
          <p:cNvPicPr/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6687" y="2237018"/>
            <a:ext cx="696308" cy="837013"/>
          </a:xfrm>
          <a:prstGeom prst="rect">
            <a:avLst/>
          </a:prstGeom>
        </p:spPr>
      </p:pic>
      <p:pic>
        <p:nvPicPr>
          <p:cNvPr id="60" name="object 15"/>
          <p:cNvPicPr/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5037" y="2181992"/>
            <a:ext cx="849500" cy="838200"/>
          </a:xfrm>
          <a:prstGeom prst="rect">
            <a:avLst/>
          </a:prstGeom>
        </p:spPr>
      </p:pic>
      <p:pic>
        <p:nvPicPr>
          <p:cNvPr id="61" name="object 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86400" y="3248792"/>
            <a:ext cx="651121" cy="641604"/>
          </a:xfrm>
          <a:prstGeom prst="rect">
            <a:avLst/>
          </a:prstGeom>
        </p:spPr>
      </p:pic>
      <p:pic>
        <p:nvPicPr>
          <p:cNvPr id="62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90391" y="3244217"/>
            <a:ext cx="696209" cy="646676"/>
          </a:xfrm>
          <a:prstGeom prst="rect">
            <a:avLst/>
          </a:prstGeom>
        </p:spPr>
      </p:pic>
      <p:pic>
        <p:nvPicPr>
          <p:cNvPr id="63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610100" y="3244217"/>
            <a:ext cx="609600" cy="638557"/>
          </a:xfrm>
          <a:prstGeom prst="rect">
            <a:avLst/>
          </a:prstGeom>
        </p:spPr>
      </p:pic>
      <p:pic>
        <p:nvPicPr>
          <p:cNvPr id="64" name="object 21"/>
          <p:cNvPicPr/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4985" y="3309751"/>
            <a:ext cx="771797" cy="470425"/>
          </a:xfrm>
          <a:prstGeom prst="rect">
            <a:avLst/>
          </a:prstGeom>
        </p:spPr>
      </p:pic>
      <p:pic>
        <p:nvPicPr>
          <p:cNvPr id="65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10100" y="3972635"/>
            <a:ext cx="795667" cy="476765"/>
          </a:xfrm>
          <a:prstGeom prst="rect">
            <a:avLst/>
          </a:prstGeom>
        </p:spPr>
      </p:pic>
      <p:pic>
        <p:nvPicPr>
          <p:cNvPr id="66" name="object 27"/>
          <p:cNvPicPr/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3301" y="2439548"/>
            <a:ext cx="771144" cy="634483"/>
          </a:xfrm>
          <a:prstGeom prst="rect">
            <a:avLst/>
          </a:prstGeom>
        </p:spPr>
      </p:pic>
      <p:pic>
        <p:nvPicPr>
          <p:cNvPr id="67" name="object 14"/>
          <p:cNvPicPr/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2600" y="3937960"/>
            <a:ext cx="2484120" cy="478536"/>
          </a:xfrm>
          <a:prstGeom prst="rect">
            <a:avLst/>
          </a:prstGeom>
        </p:spPr>
      </p:pic>
      <p:pic>
        <p:nvPicPr>
          <p:cNvPr id="69" name="object 12"/>
          <p:cNvPicPr/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206" y="904880"/>
            <a:ext cx="880433" cy="772668"/>
          </a:xfrm>
          <a:prstGeom prst="rect">
            <a:avLst/>
          </a:prstGeom>
        </p:spPr>
      </p:pic>
      <p:pic>
        <p:nvPicPr>
          <p:cNvPr id="70" name="object 15"/>
          <p:cNvPicPr/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3301" y="923930"/>
            <a:ext cx="1371600" cy="772668"/>
          </a:xfrm>
          <a:prstGeom prst="rect">
            <a:avLst/>
          </a:prstGeom>
        </p:spPr>
      </p:pic>
      <p:pic>
        <p:nvPicPr>
          <p:cNvPr id="71" name="object 20"/>
          <p:cNvPicPr/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9335" y="904881"/>
            <a:ext cx="893065" cy="772668"/>
          </a:xfrm>
          <a:prstGeom prst="rect">
            <a:avLst/>
          </a:prstGeom>
        </p:spPr>
      </p:pic>
      <p:pic>
        <p:nvPicPr>
          <p:cNvPr id="72" name="object 21"/>
          <p:cNvPicPr/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180" y="1803439"/>
            <a:ext cx="730443" cy="878522"/>
          </a:xfrm>
          <a:prstGeom prst="rect">
            <a:avLst/>
          </a:prstGeom>
        </p:spPr>
      </p:pic>
      <p:pic>
        <p:nvPicPr>
          <p:cNvPr id="73" name="object 22"/>
          <p:cNvPicPr/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2056" y="923930"/>
            <a:ext cx="850453" cy="695435"/>
          </a:xfrm>
          <a:prstGeom prst="rect">
            <a:avLst/>
          </a:prstGeom>
        </p:spPr>
      </p:pic>
      <p:pic>
        <p:nvPicPr>
          <p:cNvPr id="74" name="object 26"/>
          <p:cNvPicPr/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723" y="1665634"/>
            <a:ext cx="1163397" cy="1029476"/>
          </a:xfrm>
          <a:prstGeom prst="rect">
            <a:avLst/>
          </a:prstGeom>
        </p:spPr>
      </p:pic>
      <p:pic>
        <p:nvPicPr>
          <p:cNvPr id="75" name="object 11"/>
          <p:cNvPicPr/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3178" y="968952"/>
            <a:ext cx="801404" cy="727646"/>
          </a:xfrm>
          <a:prstGeom prst="rect">
            <a:avLst/>
          </a:prstGeom>
        </p:spPr>
      </p:pic>
      <p:pic>
        <p:nvPicPr>
          <p:cNvPr id="76" name="object 23"/>
          <p:cNvPicPr/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8924" y="1936021"/>
            <a:ext cx="818677" cy="745940"/>
          </a:xfrm>
          <a:prstGeom prst="rect">
            <a:avLst/>
          </a:prstGeom>
        </p:spPr>
      </p:pic>
      <p:pic>
        <p:nvPicPr>
          <p:cNvPr id="77" name="object 27"/>
          <p:cNvPicPr/>
          <p:nvPr/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8924" y="2918760"/>
            <a:ext cx="801404" cy="710119"/>
          </a:xfrm>
          <a:prstGeom prst="rect">
            <a:avLst/>
          </a:prstGeom>
        </p:spPr>
      </p:pic>
      <p:pic>
        <p:nvPicPr>
          <p:cNvPr id="78" name="object 24"/>
          <p:cNvPicPr/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2053" y="1947625"/>
            <a:ext cx="781425" cy="664257"/>
          </a:xfrm>
          <a:prstGeom prst="rect">
            <a:avLst/>
          </a:prstGeom>
        </p:spPr>
      </p:pic>
      <p:pic>
        <p:nvPicPr>
          <p:cNvPr id="79" name="object 18"/>
          <p:cNvPicPr/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1424" y="1849732"/>
            <a:ext cx="902147" cy="563445"/>
          </a:xfrm>
          <a:prstGeom prst="rect">
            <a:avLst/>
          </a:prstGeom>
        </p:spPr>
      </p:pic>
      <p:pic>
        <p:nvPicPr>
          <p:cNvPr id="80" name="object 19"/>
          <p:cNvPicPr/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3505200"/>
            <a:ext cx="942338" cy="891472"/>
          </a:xfrm>
          <a:prstGeom prst="rect">
            <a:avLst/>
          </a:prstGeom>
        </p:spPr>
      </p:pic>
      <p:pic>
        <p:nvPicPr>
          <p:cNvPr id="81" name="object 20"/>
          <p:cNvPicPr/>
          <p:nvPr/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624" y="3460651"/>
            <a:ext cx="1012189" cy="952500"/>
          </a:xfrm>
          <a:prstGeom prst="rect">
            <a:avLst/>
          </a:prstGeom>
        </p:spPr>
      </p:pic>
      <p:pic>
        <p:nvPicPr>
          <p:cNvPr id="82" name="object 22"/>
          <p:cNvPicPr/>
          <p:nvPr/>
        </p:nvPicPr>
        <p:blipFill rotWithShape="1"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603"/>
          <a:stretch/>
        </p:blipFill>
        <p:spPr>
          <a:xfrm>
            <a:off x="3337813" y="3524593"/>
            <a:ext cx="673859" cy="806886"/>
          </a:xfrm>
          <a:prstGeom prst="rect">
            <a:avLst/>
          </a:prstGeom>
        </p:spPr>
      </p:pic>
      <p:pic>
        <p:nvPicPr>
          <p:cNvPr id="83" name="object 22"/>
          <p:cNvPicPr/>
          <p:nvPr/>
        </p:nvPicPr>
        <p:blipFill rotWithShape="1"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26"/>
          <a:stretch/>
        </p:blipFill>
        <p:spPr>
          <a:xfrm>
            <a:off x="3041113" y="2528746"/>
            <a:ext cx="872458" cy="867613"/>
          </a:xfrm>
          <a:prstGeom prst="rect">
            <a:avLst/>
          </a:prstGeom>
        </p:spPr>
      </p:pic>
      <p:sp>
        <p:nvSpPr>
          <p:cNvPr id="84" name="object 31"/>
          <p:cNvSpPr txBox="1"/>
          <p:nvPr/>
        </p:nvSpPr>
        <p:spPr>
          <a:xfrm>
            <a:off x="815595" y="4899875"/>
            <a:ext cx="3135129" cy="1907573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24154" indent="-212090">
              <a:lnSpc>
                <a:spcPct val="100000"/>
              </a:lnSpc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Protector Oil Seal</a:t>
            </a:r>
            <a:endParaRPr sz="900" dirty="0">
              <a:latin typeface="Microsoft YaHei"/>
              <a:cs typeface="Microsoft YaHei"/>
            </a:endParaRP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Spacer Tilt</a:t>
            </a:r>
            <a:endParaRPr sz="900" dirty="0">
              <a:latin typeface="Microsoft YaHei"/>
              <a:cs typeface="Microsoft YaHei"/>
            </a:endParaRP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Plastic Sleeve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Half Protector Cap</a:t>
            </a:r>
          </a:p>
          <a:p>
            <a:pPr marL="224154" indent="-212090"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CAP </a:t>
            </a:r>
            <a:r>
              <a:rPr lang="en-US" sz="900" dirty="0" err="1" smtClean="0">
                <a:solidFill>
                  <a:srgbClr val="3D3D3D"/>
                </a:solidFill>
                <a:latin typeface="Microsoft YaHei"/>
                <a:cs typeface="Microsoft YaHei"/>
              </a:rPr>
              <a:t>Strg</a:t>
            </a: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 Gear Center Marking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Cover Steering Gear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Basket Drain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Drain Lever Cap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86" name="object 31"/>
          <p:cNvSpPr txBox="1"/>
          <p:nvPr/>
        </p:nvSpPr>
        <p:spPr>
          <a:xfrm>
            <a:off x="8813677" y="4899875"/>
            <a:ext cx="3135129" cy="1640834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24154" indent="-212090">
              <a:lnSpc>
                <a:spcPct val="100000"/>
              </a:lnSpc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Sensor Cover</a:t>
            </a:r>
          </a:p>
          <a:p>
            <a:pPr marL="224154" indent="-212090">
              <a:lnSpc>
                <a:spcPct val="100000"/>
              </a:lnSpc>
              <a:spcBef>
                <a:spcPts val="635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spc="-15" dirty="0" smtClean="0">
                <a:solidFill>
                  <a:srgbClr val="3D3D3D"/>
                </a:solidFill>
                <a:latin typeface="Microsoft YaHei"/>
                <a:cs typeface="Microsoft YaHei"/>
              </a:rPr>
              <a:t>Sensor Holder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Lever Assembly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Protective Cap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Body </a:t>
            </a:r>
            <a:r>
              <a:rPr lang="en-US" sz="900" dirty="0" err="1" smtClean="0">
                <a:solidFill>
                  <a:srgbClr val="3D3D3D"/>
                </a:solidFill>
                <a:latin typeface="Microsoft YaHei"/>
                <a:cs typeface="Microsoft YaHei"/>
              </a:rPr>
              <a:t>Kopa</a:t>
            </a:r>
            <a:endParaRPr lang="en-US" sz="900" dirty="0" smtClean="0">
              <a:solidFill>
                <a:srgbClr val="3D3D3D"/>
              </a:solidFill>
              <a:latin typeface="Microsoft YaHei"/>
              <a:cs typeface="Microsoft YaHei"/>
            </a:endParaRP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Wiring Harness Connector</a:t>
            </a:r>
          </a:p>
          <a:p>
            <a:pPr marL="224154" indent="-212090">
              <a:lnSpc>
                <a:spcPct val="100000"/>
              </a:lnSpc>
              <a:spcBef>
                <a:spcPts val="780"/>
              </a:spcBef>
              <a:buSzPct val="116666"/>
              <a:buFont typeface="Wingdings"/>
              <a:buChar char=""/>
              <a:tabLst>
                <a:tab pos="224790" algn="l"/>
              </a:tabLst>
            </a:pPr>
            <a:r>
              <a:rPr lang="en-US" sz="900" dirty="0" smtClean="0">
                <a:solidFill>
                  <a:srgbClr val="3D3D3D"/>
                </a:solidFill>
                <a:latin typeface="Microsoft YaHei"/>
                <a:cs typeface="Microsoft YaHei"/>
              </a:rPr>
              <a:t>TVS Housing Speedometer</a:t>
            </a:r>
          </a:p>
        </p:txBody>
      </p:sp>
      <p:pic>
        <p:nvPicPr>
          <p:cNvPr id="87" name="object 21"/>
          <p:cNvPicPr/>
          <p:nvPr/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09" y="3505200"/>
            <a:ext cx="924191" cy="907951"/>
          </a:xfrm>
          <a:prstGeom prst="rect">
            <a:avLst/>
          </a:prstGeom>
        </p:spPr>
      </p:pic>
      <p:pic>
        <p:nvPicPr>
          <p:cNvPr id="88" name="object 23"/>
          <p:cNvPicPr/>
          <p:nvPr/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1304" y="2627500"/>
            <a:ext cx="912917" cy="811155"/>
          </a:xfrm>
          <a:prstGeom prst="rect">
            <a:avLst/>
          </a:prstGeom>
        </p:spPr>
      </p:pic>
      <p:pic>
        <p:nvPicPr>
          <p:cNvPr id="89" name="object 28"/>
          <p:cNvPicPr/>
          <p:nvPr/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184" y="2561999"/>
            <a:ext cx="890016" cy="943201"/>
          </a:xfrm>
          <a:prstGeom prst="rect">
            <a:avLst/>
          </a:prstGeom>
        </p:spPr>
      </p:pic>
      <p:pic>
        <p:nvPicPr>
          <p:cNvPr id="90" name="object 2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824448" y="3702598"/>
            <a:ext cx="995952" cy="731805"/>
          </a:xfrm>
          <a:prstGeom prst="rect">
            <a:avLst/>
          </a:prstGeom>
        </p:spPr>
      </p:pic>
      <p:pic>
        <p:nvPicPr>
          <p:cNvPr id="91" name="object 1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906000" y="2680681"/>
            <a:ext cx="1828800" cy="948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2217</TotalTime>
  <Words>990</Words>
  <Application>Microsoft Office PowerPoint</Application>
  <PresentationFormat>Custom</PresentationFormat>
  <Paragraphs>251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C O N T E N T</vt:lpstr>
      <vt:lpstr>PowerPoint Presentation</vt:lpstr>
      <vt:lpstr>INTRODUCTION</vt:lpstr>
      <vt:lpstr>PowerPoint Presentation</vt:lpstr>
      <vt:lpstr>ORGANISATION STRUCTURE</vt:lpstr>
      <vt:lpstr>GREEN VENDOR BY MACE</vt:lpstr>
      <vt:lpstr>PowerPoint Presentation</vt:lpstr>
      <vt:lpstr>Core Products :  AUTOMOTIVE</vt:lpstr>
      <vt:lpstr>OUR BRAND  Products :</vt:lpstr>
      <vt:lpstr>India Footprint</vt:lpstr>
      <vt:lpstr>Magnum- Plant 1 Location (Faridabad, Haryana)</vt:lpstr>
      <vt:lpstr>Magnum- Plant 2 &amp; 3 Location (Faridabad, Haryana)</vt:lpstr>
      <vt:lpstr>Magnum- Upcoming Manufacturing Plant 4 </vt:lpstr>
      <vt:lpstr>PowerPoint Presentation</vt:lpstr>
      <vt:lpstr>LIST OF MACHINES</vt:lpstr>
      <vt:lpstr>LIST OF MACHINES</vt:lpstr>
      <vt:lpstr>UPGRADATION ACTIVITY</vt:lpstr>
      <vt:lpstr>TOOL DESIGN CAPABILITIES</vt:lpstr>
      <vt:lpstr>MOULD MANUFACTURING CAPABILITIES</vt:lpstr>
      <vt:lpstr>In-House Tooling Design and Manufacturing</vt:lpstr>
      <vt:lpstr>PowerPoint Presentation</vt:lpstr>
      <vt:lpstr>Main Customers : Magnum India</vt:lpstr>
      <vt:lpstr>Customer Awards &amp; Honors</vt:lpstr>
      <vt:lpstr>Milestones achieved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Cathy</dc:creator>
  <cp:lastModifiedBy>Windows User</cp:lastModifiedBy>
  <cp:revision>150</cp:revision>
  <dcterms:created xsi:type="dcterms:W3CDTF">2023-08-26T02:35:02Z</dcterms:created>
  <dcterms:modified xsi:type="dcterms:W3CDTF">2024-10-15T09:25:50Z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2023-08-24T00:00:00Z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2023-08-26T00:00:00Z</vt:filetime>
  </property>
</Properties>
</file>